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55"/>
  </p:notesMasterIdLst>
  <p:sldIdLst>
    <p:sldId id="256" r:id="rId5"/>
    <p:sldId id="258" r:id="rId6"/>
    <p:sldId id="259" r:id="rId7"/>
    <p:sldId id="260" r:id="rId8"/>
    <p:sldId id="261" r:id="rId9"/>
    <p:sldId id="262" r:id="rId10"/>
    <p:sldId id="286" r:id="rId11"/>
    <p:sldId id="287" r:id="rId12"/>
    <p:sldId id="263" r:id="rId13"/>
    <p:sldId id="308" r:id="rId14"/>
    <p:sldId id="297" r:id="rId15"/>
    <p:sldId id="288" r:id="rId16"/>
    <p:sldId id="289" r:id="rId17"/>
    <p:sldId id="290" r:id="rId18"/>
    <p:sldId id="291" r:id="rId19"/>
    <p:sldId id="292" r:id="rId20"/>
    <p:sldId id="265" r:id="rId21"/>
    <p:sldId id="266" r:id="rId22"/>
    <p:sldId id="298" r:id="rId23"/>
    <p:sldId id="267" r:id="rId24"/>
    <p:sldId id="264" r:id="rId25"/>
    <p:sldId id="268" r:id="rId26"/>
    <p:sldId id="293" r:id="rId27"/>
    <p:sldId id="294" r:id="rId28"/>
    <p:sldId id="269" r:id="rId29"/>
    <p:sldId id="272" r:id="rId30"/>
    <p:sldId id="273" r:id="rId31"/>
    <p:sldId id="274" r:id="rId32"/>
    <p:sldId id="283" r:id="rId33"/>
    <p:sldId id="284" r:id="rId34"/>
    <p:sldId id="285" r:id="rId35"/>
    <p:sldId id="295" r:id="rId36"/>
    <p:sldId id="270" r:id="rId37"/>
    <p:sldId id="280" r:id="rId38"/>
    <p:sldId id="271" r:id="rId39"/>
    <p:sldId id="300" r:id="rId40"/>
    <p:sldId id="299" r:id="rId41"/>
    <p:sldId id="301" r:id="rId42"/>
    <p:sldId id="276" r:id="rId43"/>
    <p:sldId id="277" r:id="rId44"/>
    <p:sldId id="278" r:id="rId45"/>
    <p:sldId id="279" r:id="rId46"/>
    <p:sldId id="281" r:id="rId47"/>
    <p:sldId id="282" r:id="rId48"/>
    <p:sldId id="302" r:id="rId49"/>
    <p:sldId id="303" r:id="rId50"/>
    <p:sldId id="304" r:id="rId51"/>
    <p:sldId id="305" r:id="rId52"/>
    <p:sldId id="307" r:id="rId53"/>
    <p:sldId id="296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DECF4"/>
    <a:srgbClr val="000000"/>
    <a:srgbClr val="ECEC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63B86C-50EF-46F8-B662-048B7345D05B}" v="43" dt="2019-10-05T14:38:38.0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8" autoAdjust="0"/>
    <p:restoredTop sz="96449" autoAdjust="0"/>
  </p:normalViewPr>
  <p:slideViewPr>
    <p:cSldViewPr snapToGrid="0">
      <p:cViewPr>
        <p:scale>
          <a:sx n="75" d="100"/>
          <a:sy n="75" d="100"/>
        </p:scale>
        <p:origin x="1728" y="85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AE3C21-C3CB-4B8D-9033-56C1B3CE75FA}" type="datetimeFigureOut">
              <a:rPr lang="en-US" smtClean="0"/>
              <a:t>10/5/2019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732C3C-A191-48C2-A7E8-9C96AF841A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39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an I doing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427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818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921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273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077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05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E9517-8E69-4FF1-9294-E1E54A394BAE}" type="datetime1">
              <a:rPr lang="en-US" smtClean="0"/>
              <a:t>10/5/2019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EFFE-95A2-43FF-99D5-6E7D22FB0B88}" type="datetime1">
              <a:rPr lang="en-US" smtClean="0"/>
              <a:t>10/5/2019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8F6ED-3CC4-4AFC-845E-EA395F55A80F}" type="datetime1">
              <a:rPr lang="en-US" smtClean="0"/>
              <a:t>10/5/2019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98A29-D8FB-46E0-94ED-76B45654629F}" type="datetime1">
              <a:rPr lang="en-US" smtClean="0"/>
              <a:t>10/5/2019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BF942-E3E4-447D-BFAE-5B5B25F76F4C}" type="datetime1">
              <a:rPr lang="en-US" smtClean="0"/>
              <a:t>10/5/2019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4C4CE-C594-4506-B364-99EFEEFBB023}" type="datetime1">
              <a:rPr lang="en-US" smtClean="0"/>
              <a:t>10/5/2019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A8E48-174D-4FEB-9E49-805E25B6E4DE}" type="datetime1">
              <a:rPr lang="en-US" smtClean="0"/>
              <a:t>10/5/2019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8E718-7869-4C6F-963F-37646651C408}" type="datetime1">
              <a:rPr lang="en-US" smtClean="0"/>
              <a:t>10/5/2019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C8F81-CFCC-4380-95A1-3EA40326D83F}" type="datetime1">
              <a:rPr lang="en-US" smtClean="0"/>
              <a:t>10/5/2019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3D059-B916-4F7C-A4ED-4054F320AB5E}" type="datetime1">
              <a:rPr lang="en-US" smtClean="0"/>
              <a:t>10/5/2019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C09DA-8BB6-47A9-8041-F86B534ABC44}" type="datetime1">
              <a:rPr lang="en-US" smtClean="0"/>
              <a:t>10/5/2019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ED52A-4DB9-477E-8FA6-EFA1723225C0}" type="datetime1">
              <a:rPr lang="en-US" smtClean="0"/>
              <a:t>10/5/2019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95BC2-041D-4BFD-90E5-0281AA95C4F8}" type="datetime1">
              <a:rPr lang="en-US" smtClean="0"/>
              <a:t>10/5/2019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99882C83-E2E7-4E14-8989-44350B9DDE3D}" type="datetime1">
              <a:rPr lang="en-US" smtClean="0"/>
              <a:t>10/5/2019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86F7BD38-A805-4B2C-9BDF-D56E94387879}" type="datetime1">
              <a:rPr lang="en-US" smtClean="0"/>
              <a:t>10/5/2019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stockphotos.biz/stockphoto/15599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freestockphotos.biz/stockphoto/15595" TargetMode="Externa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stockphotos.biz/stockphoto/15599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freestockphotos.biz/stockphoto/15595" TargetMode="Externa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stockphotos.biz/stockphoto/15599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freestockphotos.biz/stockphoto/15595" TargetMode="Externa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jacksonbiebsgmzperry.deviantart.com/art/Bailarina-de-Ballet-PNG-293351235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jacksonbiebsgmzperry.deviantart.com/art/Bailarina-de-Ballet-PNG-293351235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jacksonbiebsgmzperry.deviantart.com/art/Bailarina-de-Ballet-PNG-293351235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jacksonbiebsgmzperry.deviantart.com/art/Bailarina-de-Ballet-PNG-293351235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hyperlink" Target="http://jacksonbiebsgmzperry.deviantart.com/art/Bailarina-de-Ballet-PNG-293351235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hyperlink" Target="http://jacksonbiebsgmzperry.deviantart.com/art/Bailarina-de-Ballet-PNG-293351235" TargetMode="External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hyperlink" Target="http://jacksonbiebsgmzperry.deviantart.com/art/Bailarina-de-Ballet-PNG-293351235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quebellabeauty.wordpress.com/2015/01/30/natures-beautiful-gifts-seaweed/" TargetMode="External"/><Relationship Id="rId7" Type="http://schemas.openxmlformats.org/officeDocument/2006/relationships/hyperlink" Target="http://solitudesublime.blogspot.com/2012_01_01_archive.html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hyperlink" Target="http://egosumdaniel.se/" TargetMode="Externa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search/photos/shih-tzu?utm_source=unsplash&amp;utm_medium=referral&amp;utm_content=creditCopyText" TargetMode="External"/><Relationship Id="rId4" Type="http://schemas.openxmlformats.org/officeDocument/2006/relationships/hyperlink" Target="https://unsplash.com/@edsonfotopet?utm_source=unsplash&amp;utm_medium=referral&amp;utm_content=creditCopyTe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2839A1C-34CB-4C3C-8531-CA67525FD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FAC94EAF-F7F7-4727-AE69-A7036B4A5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FC7E44-4828-47E6-A083-C1E389988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815" y="1243837"/>
            <a:ext cx="3994015" cy="2294852"/>
          </a:xfrm>
          <a:effectLst/>
        </p:spPr>
        <p:txBody>
          <a:bodyPr anchor="ctr">
            <a:normAutofit/>
          </a:bodyPr>
          <a:lstStyle/>
          <a:p>
            <a:r>
              <a:rPr lang="en-US" sz="2800" dirty="0"/>
              <a:t>Barney Lawrence</a:t>
            </a:r>
          </a:p>
          <a:p>
            <a:pPr algn="ctr"/>
            <a:endParaRPr lang="en-US" sz="2800" dirty="0"/>
          </a:p>
          <a:p>
            <a:r>
              <a:rPr lang="en-US" sz="2800" dirty="0"/>
              <a:t>@</a:t>
            </a:r>
            <a:r>
              <a:rPr lang="en-US" sz="2800" dirty="0" err="1"/>
              <a:t>SQLBarney</a:t>
            </a:r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8617FD-A3DD-4B1B-A618-8B7F44A2DD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3136" y="2011396"/>
            <a:ext cx="5612039" cy="2750147"/>
          </a:xfrm>
          <a:effectLst/>
        </p:spPr>
        <p:txBody>
          <a:bodyPr anchor="ctr">
            <a:normAutofit/>
          </a:bodyPr>
          <a:lstStyle/>
          <a:p>
            <a:r>
              <a:rPr lang="en-US" sz="3600" dirty="0"/>
              <a:t>DAX Explained Through Dance, Memes and Dad Jokes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1BC4DA-F578-4D6B-9FEA-A4A49117FE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9000"/>
          </a:blip>
          <a:stretch>
            <a:fillRect/>
          </a:stretch>
        </p:blipFill>
        <p:spPr>
          <a:xfrm>
            <a:off x="430815" y="4588687"/>
            <a:ext cx="2066656" cy="20509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AFDEE5-C920-4627-A064-20C6054A542B}"/>
              </a:ext>
            </a:extLst>
          </p:cNvPr>
          <p:cNvSpPr/>
          <p:nvPr/>
        </p:nvSpPr>
        <p:spPr>
          <a:xfrm>
            <a:off x="4295555" y="6280253"/>
            <a:ext cx="75873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github.com/</a:t>
            </a:r>
            <a:r>
              <a:rPr lang="en-GB" sz="2000" dirty="0" err="1">
                <a:solidFill>
                  <a:schemeClr val="bg1"/>
                </a:solidFill>
              </a:rPr>
              <a:t>BarneyLawrence</a:t>
            </a:r>
            <a:r>
              <a:rPr lang="en-GB" sz="2000" dirty="0">
                <a:solidFill>
                  <a:schemeClr val="bg1"/>
                </a:solidFill>
              </a:rPr>
              <a:t>/Sessions-DAX-Through-Dance</a:t>
            </a:r>
          </a:p>
        </p:txBody>
      </p:sp>
    </p:spTree>
    <p:extLst>
      <p:ext uri="{BB962C8B-B14F-4D97-AF65-F5344CB8AC3E}">
        <p14:creationId xmlns:p14="http://schemas.microsoft.com/office/powerpoint/2010/main" val="4054774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E2979-5687-41A4-BE03-CA2E34FFE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6AA9A-8C2B-4618-9248-F4AEF01C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2447697"/>
            <a:ext cx="10554574" cy="3636511"/>
          </a:xfrm>
        </p:spPr>
        <p:txBody>
          <a:bodyPr>
            <a:normAutofit/>
          </a:bodyPr>
          <a:lstStyle/>
          <a:p>
            <a:r>
              <a:rPr lang="en-GB" sz="4400" dirty="0"/>
              <a:t>Filter Context</a:t>
            </a:r>
          </a:p>
          <a:p>
            <a:r>
              <a:rPr lang="en-GB" sz="4400" dirty="0"/>
              <a:t>Row Context</a:t>
            </a:r>
          </a:p>
          <a:p>
            <a:r>
              <a:rPr lang="en-GB" sz="4400" dirty="0"/>
              <a:t>Calculate and Context Transition</a:t>
            </a:r>
          </a:p>
          <a:p>
            <a:r>
              <a:rPr lang="en-GB" sz="4400" dirty="0"/>
              <a:t>Calculate and Context Changes</a:t>
            </a:r>
          </a:p>
        </p:txBody>
      </p:sp>
    </p:spTree>
    <p:extLst>
      <p:ext uri="{BB962C8B-B14F-4D97-AF65-F5344CB8AC3E}">
        <p14:creationId xmlns:p14="http://schemas.microsoft.com/office/powerpoint/2010/main" val="3312996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51F1D-399F-43A5-8CF3-2BD0B4E81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Simple Calculation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9BED4B-C38C-43C2-B77C-9432032FA66F}"/>
              </a:ext>
            </a:extLst>
          </p:cNvPr>
          <p:cNvSpPr/>
          <p:nvPr/>
        </p:nvSpPr>
        <p:spPr>
          <a:xfrm>
            <a:off x="1292953" y="3186114"/>
            <a:ext cx="934101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000000"/>
                </a:solidFill>
                <a:latin typeface="Consolas" panose="020B0609020204030204" pitchFamily="49" charset="0"/>
              </a:rPr>
              <a:t>Punchline Measure 1 = </a:t>
            </a:r>
          </a:p>
          <a:p>
            <a:r>
              <a:rPr lang="en-US" sz="5400" dirty="0">
                <a:solidFill>
                  <a:srgbClr val="000000"/>
                </a:solidFill>
                <a:latin typeface="Consolas" panose="020B0609020204030204" pitchFamily="49" charset="0"/>
              </a:rPr>
              <a:t>VALUES(Jokes[Punchline])</a:t>
            </a:r>
            <a:endParaRPr lang="en-US" sz="5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608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59C76-6C31-48F4-A85D-3590D6F90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CC4ECC-EDE9-47ED-8DE3-977BB846B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07" t="2214" r="1086" b="1"/>
          <a:stretch/>
        </p:blipFill>
        <p:spPr>
          <a:xfrm flipH="1">
            <a:off x="696461" y="2989566"/>
            <a:ext cx="3614959" cy="25169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F69951-2FE3-4069-A0CE-CFDA0176D05F}"/>
              </a:ext>
            </a:extLst>
          </p:cNvPr>
          <p:cNvSpPr/>
          <p:nvPr/>
        </p:nvSpPr>
        <p:spPr>
          <a:xfrm>
            <a:off x="4621328" y="3310663"/>
            <a:ext cx="764824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000000"/>
                </a:solidFill>
                <a:latin typeface="Consolas" panose="020B0609020204030204" pitchFamily="49" charset="0"/>
              </a:rPr>
              <a:t>Punchline Measure 1 = </a:t>
            </a:r>
          </a:p>
          <a:p>
            <a:r>
              <a:rPr lang="en-US" sz="4400" dirty="0">
                <a:solidFill>
                  <a:srgbClr val="000000"/>
                </a:solidFill>
                <a:latin typeface="Consolas" panose="020B0609020204030204" pitchFamily="49" charset="0"/>
              </a:rPr>
              <a:t>VALUES(Jokes[Punchline])</a:t>
            </a:r>
            <a:endParaRPr lang="en-US" sz="4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355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16CB0-E79D-4298-9424-EA65B9EBB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2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1545AF-ED63-48D0-9814-ED72E956A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221" y="2705130"/>
            <a:ext cx="3635404" cy="255385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F2D112-D76F-428B-9EE4-344067326E71}"/>
              </a:ext>
            </a:extLst>
          </p:cNvPr>
          <p:cNvSpPr/>
          <p:nvPr/>
        </p:nvSpPr>
        <p:spPr>
          <a:xfrm>
            <a:off x="4299807" y="2643471"/>
            <a:ext cx="789219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Consolas" panose="020B0609020204030204" pitchFamily="49" charset="0"/>
              </a:rPr>
              <a:t>Punchline Measure 2 = 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IF(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	COUNT(Jokes[Punchline]) = 1,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	VALUES(Jokes[Punchline]),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	"Too Many Answers"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)</a:t>
            </a:r>
            <a:endParaRPr lang="en-US" sz="36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946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28FB9-6B82-4332-BECA-E297EA0BB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3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9F1BF8-8644-4F1E-B453-E823B03803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9591" y="3008894"/>
            <a:ext cx="3089458" cy="24714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E89953A-0B98-47D4-96C5-9DD69B137A51}"/>
              </a:ext>
            </a:extLst>
          </p:cNvPr>
          <p:cNvSpPr/>
          <p:nvPr/>
        </p:nvSpPr>
        <p:spPr>
          <a:xfrm>
            <a:off x="3939049" y="2441235"/>
            <a:ext cx="8186320" cy="32453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3600" dirty="0">
                <a:latin typeface="Consolas" panose="020B0609020204030204" pitchFamily="49" charset="0"/>
              </a:rPr>
              <a:t>Punchline Measure 3 = 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IF(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	HASONEVALUE(Jokes[Punchline]),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	VALUES(Jokes[Punchline]),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	"Too Many Answers"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)</a:t>
            </a:r>
            <a:endParaRPr lang="en-US" sz="36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845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8DCC3-AA2F-4251-A656-BAB0E6B70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E4D283-2124-4E13-9EC5-D50E21645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26" y="2468758"/>
            <a:ext cx="3542543" cy="36738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65E3F83-50D0-4C0D-98D0-934DAD3C8B4B}"/>
              </a:ext>
            </a:extLst>
          </p:cNvPr>
          <p:cNvSpPr/>
          <p:nvPr/>
        </p:nvSpPr>
        <p:spPr>
          <a:xfrm>
            <a:off x="3976577" y="2412881"/>
            <a:ext cx="786419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latin typeface="Consolas" panose="020B0609020204030204" pitchFamily="49" charset="0"/>
              </a:rPr>
              <a:t>Punchline Measure 4 = 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SELECTEDVALUE(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	Jokes[Punchline],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	"Too Many Answers"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)</a:t>
            </a:r>
            <a:endParaRPr lang="en-US" sz="48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507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01014-FD06-430D-BF26-62F04E0CC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5</a:t>
            </a:r>
          </a:p>
        </p:txBody>
      </p:sp>
      <p:pic>
        <p:nvPicPr>
          <p:cNvPr id="4098" name="Picture 2" descr="Image result for marco russo alberto ferrari">
            <a:extLst>
              <a:ext uri="{FF2B5EF4-FFF2-40B4-BE49-F238E27FC236}">
                <a16:creationId xmlns:a16="http://schemas.microsoft.com/office/drawing/2014/main" id="{23FAE576-C80D-40BA-85A8-86D932AABC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53" y="2539933"/>
            <a:ext cx="3636963" cy="363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6B0019F-8BA7-4ED4-8E9F-B5ED81C68DDD}"/>
              </a:ext>
            </a:extLst>
          </p:cNvPr>
          <p:cNvSpPr/>
          <p:nvPr/>
        </p:nvSpPr>
        <p:spPr>
          <a:xfrm>
            <a:off x="4461163" y="2227737"/>
            <a:ext cx="747282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latin typeface="Consolas" panose="020B0609020204030204" pitchFamily="49" charset="0"/>
              </a:rPr>
              <a:t>Punchline Measure 5 = 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CONCATENATEX(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	Jokes,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	Jokes[Punchline],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	", "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)</a:t>
            </a:r>
            <a:endParaRPr lang="en-US" sz="48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743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A3CD1-B588-4E86-918A-79F0D79A6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 Context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9BAA2EA-7B0B-4410-B60A-724D48431EB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438" y="2268846"/>
            <a:ext cx="6212948" cy="414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056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530DD-A939-4266-96B2-F62ADEE2A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1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F8BC8B5-ED24-4B71-B35E-C1BEA04259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8927522"/>
              </p:ext>
            </p:extLst>
          </p:nvPr>
        </p:nvGraphicFramePr>
        <p:xfrm>
          <a:off x="729132" y="2303043"/>
          <a:ext cx="1055369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899">
                  <a:extLst>
                    <a:ext uri="{9D8B030D-6E8A-4147-A177-3AD203B41FA5}">
                      <a16:colId xmlns:a16="http://schemas.microsoft.com/office/drawing/2014/main" val="2754639935"/>
                    </a:ext>
                  </a:extLst>
                </a:gridCol>
                <a:gridCol w="3517899">
                  <a:extLst>
                    <a:ext uri="{9D8B030D-6E8A-4147-A177-3AD203B41FA5}">
                      <a16:colId xmlns:a16="http://schemas.microsoft.com/office/drawing/2014/main" val="1885875415"/>
                    </a:ext>
                  </a:extLst>
                </a:gridCol>
                <a:gridCol w="3517899">
                  <a:extLst>
                    <a:ext uri="{9D8B030D-6E8A-4147-A177-3AD203B41FA5}">
                      <a16:colId xmlns:a16="http://schemas.microsoft.com/office/drawing/2014/main" val="2661149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Couple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Value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Value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120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Couple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053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Couple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03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Couple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31087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49FCBDB-336D-4AB3-877E-FB3848E9A4D4}"/>
              </a:ext>
            </a:extLst>
          </p:cNvPr>
          <p:cNvSpPr txBox="1"/>
          <p:nvPr/>
        </p:nvSpPr>
        <p:spPr>
          <a:xfrm>
            <a:off x="729132" y="4437547"/>
            <a:ext cx="5785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SUM(Value1 x Value2)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B385E8-7B74-4C33-9CAC-FE1E3A57E8A8}"/>
              </a:ext>
            </a:extLst>
          </p:cNvPr>
          <p:cNvSpPr txBox="1"/>
          <p:nvPr/>
        </p:nvSpPr>
        <p:spPr>
          <a:xfrm>
            <a:off x="4499764" y="5087373"/>
            <a:ext cx="32652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b="1" dirty="0"/>
              <a:t>=Error</a:t>
            </a:r>
          </a:p>
        </p:txBody>
      </p:sp>
    </p:spTree>
    <p:extLst>
      <p:ext uri="{BB962C8B-B14F-4D97-AF65-F5344CB8AC3E}">
        <p14:creationId xmlns:p14="http://schemas.microsoft.com/office/powerpoint/2010/main" val="190898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530DD-A939-4266-96B2-F62ADEE2A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1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F8BC8B5-ED24-4B71-B35E-C1BEA04259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4611072"/>
              </p:ext>
            </p:extLst>
          </p:nvPr>
        </p:nvGraphicFramePr>
        <p:xfrm>
          <a:off x="729132" y="2303043"/>
          <a:ext cx="1055369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899">
                  <a:extLst>
                    <a:ext uri="{9D8B030D-6E8A-4147-A177-3AD203B41FA5}">
                      <a16:colId xmlns:a16="http://schemas.microsoft.com/office/drawing/2014/main" val="2754639935"/>
                    </a:ext>
                  </a:extLst>
                </a:gridCol>
                <a:gridCol w="3517899">
                  <a:extLst>
                    <a:ext uri="{9D8B030D-6E8A-4147-A177-3AD203B41FA5}">
                      <a16:colId xmlns:a16="http://schemas.microsoft.com/office/drawing/2014/main" val="1885875415"/>
                    </a:ext>
                  </a:extLst>
                </a:gridCol>
                <a:gridCol w="3517899">
                  <a:extLst>
                    <a:ext uri="{9D8B030D-6E8A-4147-A177-3AD203B41FA5}">
                      <a16:colId xmlns:a16="http://schemas.microsoft.com/office/drawing/2014/main" val="2661149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Couple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Value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Value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120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Couple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053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Couple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03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Couple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31087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49FCBDB-336D-4AB3-877E-FB3848E9A4D4}"/>
              </a:ext>
            </a:extLst>
          </p:cNvPr>
          <p:cNvSpPr txBox="1"/>
          <p:nvPr/>
        </p:nvSpPr>
        <p:spPr>
          <a:xfrm>
            <a:off x="729131" y="4114627"/>
            <a:ext cx="6654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SUM(Value1) x SUM(Value2)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EE936F-74AD-4690-AAC1-EC49A4D05852}"/>
              </a:ext>
            </a:extLst>
          </p:cNvPr>
          <p:cNvSpPr txBox="1"/>
          <p:nvPr/>
        </p:nvSpPr>
        <p:spPr>
          <a:xfrm>
            <a:off x="2569892" y="4839123"/>
            <a:ext cx="5785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=(2 + 2 + 2) x (1 + 1 + 1)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9CCF9B-8E79-4292-858A-95548A46F0D3}"/>
              </a:ext>
            </a:extLst>
          </p:cNvPr>
          <p:cNvSpPr txBox="1"/>
          <p:nvPr/>
        </p:nvSpPr>
        <p:spPr>
          <a:xfrm>
            <a:off x="8927450" y="5210483"/>
            <a:ext cx="2025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/>
              <a:t>=18</a:t>
            </a:r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42B7111F-9ED8-402C-95C6-1BE9E85641E0}"/>
              </a:ext>
            </a:extLst>
          </p:cNvPr>
          <p:cNvSpPr/>
          <p:nvPr/>
        </p:nvSpPr>
        <p:spPr>
          <a:xfrm>
            <a:off x="8473127" y="4637847"/>
            <a:ext cx="2809702" cy="2302570"/>
          </a:xfrm>
          <a:prstGeom prst="mathMultipl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1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64BC2-60A9-4F5D-9133-DD830CBE0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739E4-9513-4E6B-9A94-FF8AC0593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255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D7F0A-0E72-4F98-9499-0AA72DAA5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SUMX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A4488-D68B-44AA-95F0-E5428196B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02987"/>
            <a:ext cx="10554574" cy="363651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900" b="1" dirty="0"/>
              <a:t>SUMX (Table, Expression)</a:t>
            </a:r>
          </a:p>
          <a:p>
            <a:pPr marL="0" indent="0">
              <a:buNone/>
            </a:pPr>
            <a:endParaRPr lang="en-GB" sz="1200" b="1" dirty="0"/>
          </a:p>
          <a:p>
            <a:pPr marL="0" indent="0">
              <a:buNone/>
            </a:pPr>
            <a:r>
              <a:rPr lang="en-US" sz="3600" b="1" dirty="0"/>
              <a:t>SUMX(</a:t>
            </a:r>
          </a:p>
          <a:p>
            <a:pPr marL="0" indent="0">
              <a:buNone/>
            </a:pPr>
            <a:r>
              <a:rPr lang="en-US" sz="3600" b="1" dirty="0"/>
              <a:t>	Dancers,</a:t>
            </a:r>
          </a:p>
          <a:p>
            <a:pPr marL="0" indent="0">
              <a:buNone/>
            </a:pPr>
            <a:r>
              <a:rPr lang="en-US" sz="3600" b="1" dirty="0"/>
              <a:t>	Dancers[Value 1]*Dancers[Value 2]</a:t>
            </a:r>
          </a:p>
          <a:p>
            <a:pPr marL="0" indent="0">
              <a:buNone/>
            </a:pPr>
            <a:r>
              <a:rPr lang="en-US" sz="36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4044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5BC2A79-113B-475D-BBF3-B47EC460D6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04" b="21192"/>
          <a:stretch/>
        </p:blipFill>
        <p:spPr bwMode="auto">
          <a:xfrm>
            <a:off x="-1" y="-1"/>
            <a:ext cx="12192001" cy="509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 9">
            <a:extLst>
              <a:ext uri="{FF2B5EF4-FFF2-40B4-BE49-F238E27FC236}">
                <a16:creationId xmlns:a16="http://schemas.microsoft.com/office/drawing/2014/main" id="{AFB83730-58A8-42CA-90B3-5D5D2D1B0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84407C-5A85-40CD-9362-3ECDC0079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5312445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Row Context</a:t>
            </a:r>
          </a:p>
        </p:txBody>
      </p:sp>
    </p:spTree>
    <p:extLst>
      <p:ext uri="{BB962C8B-B14F-4D97-AF65-F5344CB8AC3E}">
        <p14:creationId xmlns:p14="http://schemas.microsoft.com/office/powerpoint/2010/main" val="3790745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14C4-276B-46E0-B7DE-8EE8F55BBFB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7200" dirty="0">
                <a:solidFill>
                  <a:schemeClr val="tx1"/>
                </a:solidFill>
              </a:rPr>
              <a:t>Dance 1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38BBE2B-0D75-4FA4-B2E5-4621C332E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77869" y="2641347"/>
            <a:ext cx="711460" cy="7114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D86E74-27E5-4149-96F1-CD808DEBC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6663" y="2637165"/>
            <a:ext cx="711459" cy="7114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C674C6F-B1DF-472E-964B-3C9FC77D0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29360" y="3536359"/>
            <a:ext cx="711460" cy="7114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B128FE2-E2A0-4FB2-888E-4AEBD0BCF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3533515"/>
            <a:ext cx="711459" cy="71145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4A810EE-9EB9-4F5F-B42B-124EC156F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30574" y="4287175"/>
            <a:ext cx="711460" cy="7114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03C29BD-CD05-4958-92A9-BF7D92E078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4285754"/>
            <a:ext cx="711459" cy="71145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8E410A2-839B-4F47-B4F7-88E1F10F5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29360" y="4916019"/>
            <a:ext cx="711460" cy="7114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D5030C2-1B23-4BA0-8234-ABB4A6108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5037993"/>
            <a:ext cx="711459" cy="7114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9DAD9B-9587-4B7A-B134-50A0EFB6A2B6}"/>
              </a:ext>
            </a:extLst>
          </p:cNvPr>
          <p:cNvSpPr txBox="1"/>
          <p:nvPr/>
        </p:nvSpPr>
        <p:spPr>
          <a:xfrm>
            <a:off x="8515456" y="2205364"/>
            <a:ext cx="2161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= (2 x 1)</a:t>
            </a:r>
          </a:p>
        </p:txBody>
      </p:sp>
    </p:spTree>
    <p:extLst>
      <p:ext uri="{BB962C8B-B14F-4D97-AF65-F5344CB8AC3E}">
        <p14:creationId xmlns:p14="http://schemas.microsoft.com/office/powerpoint/2010/main" val="105961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20231 C 0.00403 0.31296 -0.02813 0.37407 -0.053 0.3449 C -0.07774 0.31574 -0.14284 0.16342 -0.14779 0.02685 C -0.14427 -0.09653 -0.16485 -0.31945 -0.07357 -0.31875 C 0.01823 -0.31829 -0.01094 -0.12385 -0.00026 -0.00024 " pathEditMode="relative" rAng="0" ptsTypes="AAAAA">
                                      <p:cBhvr>
                                        <p:cTn id="6" dur="4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-185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21945 C 0.0082 0.32755 0.05481 0.37107 0.07695 0.31621 C 0.09908 0.26135 0.12656 0.07014 0.13294 -0.11018 C 0.12708 -0.20208 0.1194 -0.34213 0.04557 -0.34259 C -0.02813 -0.34328 -0.01055 -0.12546 -0.00118 -0.00277 " pathEditMode="relative" rAng="0" ptsTypes="AAAAA">
                                      <p:cBhvr>
                                        <p:cTn id="8" dur="4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-2210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48148E-6 L 1.66667E-6 -0.1106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557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7.40741E-7 L 0.00013 -0.0916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456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4.44444E-6 L -0.00013 -0.1099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550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047 L 3.75E-6 -0.1097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14C4-276B-46E0-B7DE-8EE8F55BBFB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7200" dirty="0">
                <a:solidFill>
                  <a:schemeClr val="tx1"/>
                </a:solidFill>
              </a:rPr>
              <a:t>Dance 1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38BBE2B-0D75-4FA4-B2E5-4621C332E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77869" y="2641347"/>
            <a:ext cx="711460" cy="7114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D86E74-27E5-4149-96F1-CD808DEBC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6663" y="2637165"/>
            <a:ext cx="711459" cy="7114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C674C6F-B1DF-472E-964B-3C9FC77D0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29360" y="3536359"/>
            <a:ext cx="711460" cy="7114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B128FE2-E2A0-4FB2-888E-4AEBD0BCF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3533515"/>
            <a:ext cx="711459" cy="71145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4A810EE-9EB9-4F5F-B42B-124EC156F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30574" y="4287175"/>
            <a:ext cx="711460" cy="7114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03C29BD-CD05-4958-92A9-BF7D92E078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4285754"/>
            <a:ext cx="711459" cy="71145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8E410A2-839B-4F47-B4F7-88E1F10F5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29360" y="4916019"/>
            <a:ext cx="711460" cy="7114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D5030C2-1B23-4BA0-8234-ABB4A6108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5037993"/>
            <a:ext cx="711459" cy="7114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9DAD9B-9587-4B7A-B134-50A0EFB6A2B6}"/>
              </a:ext>
            </a:extLst>
          </p:cNvPr>
          <p:cNvSpPr txBox="1"/>
          <p:nvPr/>
        </p:nvSpPr>
        <p:spPr>
          <a:xfrm>
            <a:off x="8515456" y="2205364"/>
            <a:ext cx="2161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= (2 x 1)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36B14-15A7-4D60-A07B-CE25DEA3B3EA}"/>
              </a:ext>
            </a:extLst>
          </p:cNvPr>
          <p:cNvSpPr txBox="1"/>
          <p:nvPr/>
        </p:nvSpPr>
        <p:spPr>
          <a:xfrm>
            <a:off x="8515455" y="2851695"/>
            <a:ext cx="2161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+ (2 x 1)</a:t>
            </a:r>
          </a:p>
        </p:txBody>
      </p:sp>
    </p:spTree>
    <p:extLst>
      <p:ext uri="{BB962C8B-B14F-4D97-AF65-F5344CB8AC3E}">
        <p14:creationId xmlns:p14="http://schemas.microsoft.com/office/powerpoint/2010/main" val="177985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20231 C 0.00403 0.31296 -0.02813 0.37407 -0.053 0.3449 C -0.07774 0.31574 -0.14284 0.16342 -0.14779 0.02685 C -0.14427 -0.09653 -0.16485 -0.31945 -0.07357 -0.31875 C 0.01823 -0.31829 -0.01094 -0.12385 -0.00026 -0.00024 " pathEditMode="relative" rAng="0" ptsTypes="AAAAA">
                                      <p:cBhvr>
                                        <p:cTn id="6" dur="4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-185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21945 C 0.0082 0.32755 0.05481 0.37107 0.07695 0.31621 C 0.09908 0.26135 0.12656 0.07014 0.13294 -0.11018 C 0.12708 -0.20208 0.1194 -0.34213 0.04557 -0.34259 C -0.02813 -0.34328 -0.01055 -0.12546 -0.00118 -0.00277 " pathEditMode="relative" rAng="0" ptsTypes="AAAAA">
                                      <p:cBhvr>
                                        <p:cTn id="8" dur="4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-2210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48148E-6 L 1.66667E-6 -0.1106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557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7.40741E-7 L 0.00013 -0.0916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456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4.44444E-6 L -0.00013 -0.1099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550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047 L 3.75E-6 -0.1097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14C4-276B-46E0-B7DE-8EE8F55BBFB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7200" dirty="0">
                <a:solidFill>
                  <a:schemeClr val="tx1"/>
                </a:solidFill>
              </a:rPr>
              <a:t>Dance 1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38BBE2B-0D75-4FA4-B2E5-4621C332E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77869" y="2641347"/>
            <a:ext cx="711460" cy="7114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D86E74-27E5-4149-96F1-CD808DEBC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6663" y="2637165"/>
            <a:ext cx="711459" cy="7114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C674C6F-B1DF-472E-964B-3C9FC77D0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29360" y="3536359"/>
            <a:ext cx="711460" cy="7114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B128FE2-E2A0-4FB2-888E-4AEBD0BCF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3533515"/>
            <a:ext cx="711459" cy="71145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4A810EE-9EB9-4F5F-B42B-124EC156F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30574" y="4287175"/>
            <a:ext cx="711460" cy="7114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03C29BD-CD05-4958-92A9-BF7D92E078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4285754"/>
            <a:ext cx="711459" cy="71145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8E410A2-839B-4F47-B4F7-88E1F10F5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29360" y="4916019"/>
            <a:ext cx="711460" cy="7114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D5030C2-1B23-4BA0-8234-ABB4A6108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5037993"/>
            <a:ext cx="711459" cy="7114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9DAD9B-9587-4B7A-B134-50A0EFB6A2B6}"/>
              </a:ext>
            </a:extLst>
          </p:cNvPr>
          <p:cNvSpPr txBox="1"/>
          <p:nvPr/>
        </p:nvSpPr>
        <p:spPr>
          <a:xfrm>
            <a:off x="8515456" y="2205364"/>
            <a:ext cx="2161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= (2 x 1)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36B14-15A7-4D60-A07B-CE25DEA3B3EA}"/>
              </a:ext>
            </a:extLst>
          </p:cNvPr>
          <p:cNvSpPr txBox="1"/>
          <p:nvPr/>
        </p:nvSpPr>
        <p:spPr>
          <a:xfrm>
            <a:off x="8515455" y="2851695"/>
            <a:ext cx="2161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+ (2 x 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5062FB-94C4-4CDF-8C66-A8C0EA43BB11}"/>
              </a:ext>
            </a:extLst>
          </p:cNvPr>
          <p:cNvSpPr txBox="1"/>
          <p:nvPr/>
        </p:nvSpPr>
        <p:spPr>
          <a:xfrm>
            <a:off x="8515455" y="3429000"/>
            <a:ext cx="2161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+ (2 x 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AFD769-EEE5-4138-A176-DBFBC59092B7}"/>
              </a:ext>
            </a:extLst>
          </p:cNvPr>
          <p:cNvSpPr txBox="1"/>
          <p:nvPr/>
        </p:nvSpPr>
        <p:spPr>
          <a:xfrm>
            <a:off x="8789638" y="4486919"/>
            <a:ext cx="16129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b="1" dirty="0"/>
              <a:t>=6</a:t>
            </a:r>
          </a:p>
        </p:txBody>
      </p:sp>
    </p:spTree>
    <p:extLst>
      <p:ext uri="{BB962C8B-B14F-4D97-AF65-F5344CB8AC3E}">
        <p14:creationId xmlns:p14="http://schemas.microsoft.com/office/powerpoint/2010/main" val="231193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20231 C 0.00403 0.31296 -0.02813 0.37407 -0.053 0.3449 C -0.07774 0.31574 -0.14284 0.16342 -0.14779 0.02685 C -0.14427 -0.09653 -0.16485 -0.31945 -0.07357 -0.31875 C 0.01823 -0.31829 -0.01094 -0.12385 -0.00026 -0.00024 " pathEditMode="relative" rAng="0" ptsTypes="AAAAA">
                                      <p:cBhvr>
                                        <p:cTn id="6" dur="4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-185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21945 C 0.0082 0.32755 0.05481 0.37107 0.07695 0.31621 C 0.09908 0.26135 0.12656 0.07014 0.13294 -0.11018 C 0.12708 -0.20208 0.1194 -0.34213 0.04557 -0.34259 C -0.02813 -0.34328 -0.01055 -0.12546 -0.00118 -0.00277 " pathEditMode="relative" rAng="0" ptsTypes="AAAAA">
                                      <p:cBhvr>
                                        <p:cTn id="8" dur="4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-2210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48148E-6 L 1.66667E-6 -0.1106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557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7.40741E-7 L 0.00013 -0.0916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456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4.44444E-6 L -0.00013 -0.1099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550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047 L 3.75E-6 -0.1097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5A495-3A86-4F20-BA1B-9AD8C955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F231D-492E-4AD9-B944-E6D773C8A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687" y="2222287"/>
            <a:ext cx="11495922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Measure 2 =</a:t>
            </a:r>
            <a:b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SUMX(</a:t>
            </a:r>
          </a:p>
          <a:p>
            <a:pPr marL="0" indent="0">
              <a:buNone/>
            </a:pPr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	Dancers,</a:t>
            </a:r>
          </a:p>
          <a:p>
            <a:pPr marL="0" indent="0">
              <a:buNone/>
            </a:pPr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	SUM(Dancers[Value 1])*SUM(Dancers[Value 2])</a:t>
            </a:r>
          </a:p>
          <a:p>
            <a:pPr marL="0" indent="0">
              <a:buNone/>
            </a:pPr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1382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88CED-EB6F-409D-84EC-6426F3EF5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Guess The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048D7-C283-492D-9A7D-D4518F48F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0" y="2608049"/>
            <a:ext cx="10554574" cy="3636511"/>
          </a:xfrm>
        </p:spPr>
        <p:txBody>
          <a:bodyPr>
            <a:normAutofit/>
          </a:bodyPr>
          <a:lstStyle/>
          <a:p>
            <a:pPr>
              <a:buFont typeface="+mj-lt"/>
              <a:buAutoNum type="alphaUcPeriod"/>
            </a:pPr>
            <a:r>
              <a:rPr lang="en-GB" sz="6000" b="1" dirty="0"/>
              <a:t>6   (2x1 + 2x1 + 2x1)</a:t>
            </a:r>
          </a:p>
          <a:p>
            <a:pPr>
              <a:buFont typeface="+mj-lt"/>
              <a:buAutoNum type="alphaUcPeriod"/>
            </a:pPr>
            <a:r>
              <a:rPr lang="en-GB" sz="6000" b="1" dirty="0"/>
              <a:t>18 (2+2+2) x (1+1+1)</a:t>
            </a:r>
          </a:p>
          <a:p>
            <a:pPr>
              <a:buFont typeface="+mj-lt"/>
              <a:buAutoNum type="alphaUcPeriod"/>
            </a:pPr>
            <a:r>
              <a:rPr lang="en-GB" sz="6000" b="1" dirty="0"/>
              <a:t>Something Else</a:t>
            </a:r>
          </a:p>
        </p:txBody>
      </p:sp>
    </p:spTree>
    <p:extLst>
      <p:ext uri="{BB962C8B-B14F-4D97-AF65-F5344CB8AC3E}">
        <p14:creationId xmlns:p14="http://schemas.microsoft.com/office/powerpoint/2010/main" val="398840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38E4F-9D99-44C0-84B3-30ED7C919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Answer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347F79-DFA5-4108-95E4-92CD3FFC892D}"/>
              </a:ext>
            </a:extLst>
          </p:cNvPr>
          <p:cNvSpPr/>
          <p:nvPr/>
        </p:nvSpPr>
        <p:spPr>
          <a:xfrm>
            <a:off x="1166234" y="2452983"/>
            <a:ext cx="2700885" cy="393954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5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96FFA3-D331-4F70-83E6-8E21272C4720}"/>
              </a:ext>
            </a:extLst>
          </p:cNvPr>
          <p:cNvSpPr/>
          <p:nvPr/>
        </p:nvSpPr>
        <p:spPr>
          <a:xfrm>
            <a:off x="437570" y="2471272"/>
            <a:ext cx="4158211" cy="393954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5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B65DE-DF4B-4B01-96D4-80CF69341BE1}"/>
              </a:ext>
            </a:extLst>
          </p:cNvPr>
          <p:cNvSpPr/>
          <p:nvPr/>
        </p:nvSpPr>
        <p:spPr>
          <a:xfrm>
            <a:off x="437569" y="2434694"/>
            <a:ext cx="4158211" cy="393954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5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54</a:t>
            </a:r>
          </a:p>
        </p:txBody>
      </p:sp>
      <p:pic>
        <p:nvPicPr>
          <p:cNvPr id="2052" name="Picture 4" descr="Illustration for article titled No, Jackie Chan Is Not Dead">
            <a:extLst>
              <a:ext uri="{FF2B5EF4-FFF2-40B4-BE49-F238E27FC236}">
                <a16:creationId xmlns:a16="http://schemas.microsoft.com/office/drawing/2014/main" id="{4D70AF7E-305E-436D-AFA4-78DEEDE4E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275" y="2773070"/>
            <a:ext cx="4924425" cy="329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7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56B43-9669-4AB2-9F52-35506B179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Explanation</a:t>
            </a:r>
          </a:p>
        </p:txBody>
      </p:sp>
      <p:pic>
        <p:nvPicPr>
          <p:cNvPr id="1026" name="Picture 2" descr="Product Image">
            <a:extLst>
              <a:ext uri="{FF2B5EF4-FFF2-40B4-BE49-F238E27FC236}">
                <a16:creationId xmlns:a16="http://schemas.microsoft.com/office/drawing/2014/main" id="{F7FBA473-195C-4859-B8E4-9DCCAAB7B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551" y="2271886"/>
            <a:ext cx="8412895" cy="427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1318CDA3-891D-49AB-93E8-5D8008B3B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386680" y="1974156"/>
            <a:ext cx="2189794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5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5AA68780-81E0-4DDA-9A92-92E155A2D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940468" y="3075308"/>
            <a:ext cx="2189794" cy="3636963"/>
          </a:xfrm>
        </p:spPr>
      </p:pic>
      <p:pic>
        <p:nvPicPr>
          <p:cNvPr id="8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43D3DB6B-D7BB-40FE-B9B7-01D35F9EB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70913" y="2356373"/>
            <a:ext cx="2189794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9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CB7D311A-15A7-4CBE-BAB7-0CE28CAAD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74133" y="2207408"/>
            <a:ext cx="2189794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0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5B84E440-91B6-4C1D-99F6-6BF4BD4D2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258466" y="3221037"/>
            <a:ext cx="2189794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1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E242DE1A-55F8-4869-B3C0-7C6545580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549223" y="2885829"/>
            <a:ext cx="2189794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2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47923EBE-A291-4437-9272-1D32F0C90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85887" y="3208059"/>
            <a:ext cx="2189794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3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DB57E892-B699-4157-98B3-6D83E4DCFB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740457" y="3145218"/>
            <a:ext cx="2189794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04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EF505781-DA82-46D8-9782-2DBEDD3A5F80}"/>
              </a:ext>
            </a:extLst>
          </p:cNvPr>
          <p:cNvSpPr/>
          <p:nvPr/>
        </p:nvSpPr>
        <p:spPr>
          <a:xfrm>
            <a:off x="250209" y="3102591"/>
            <a:ext cx="6705600" cy="1084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A4E58E4-77AE-4322-A5D7-AE68F68DF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14372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BA773DF-4FED-4257-9361-6D184BB1B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038880" y="1651053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16FFBCC-8167-477B-8A4C-8764A0E4C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009795" y="165533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B53A9019-8B3F-488E-8008-97CC596DD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14372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515F54E8-1507-4B59-A657-7EC65103D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14372" y="5393306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AE57AA48-B370-4DFE-8C7A-06E6A4A57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9215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DC74413B-CA5B-4F46-80BD-5F567B034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9215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FA84A20C-D1D4-4DD2-ACA1-06E84DC97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9215" y="5393306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322124-F1C6-4705-85B9-CA484000C329}"/>
              </a:ext>
            </a:extLst>
          </p:cNvPr>
          <p:cNvSpPr txBox="1"/>
          <p:nvPr/>
        </p:nvSpPr>
        <p:spPr>
          <a:xfrm>
            <a:off x="6801135" y="1221904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(2+2+2) x (1+1+1)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6BBDCC-60B4-4571-BC7A-D27E64B3622D}"/>
              </a:ext>
            </a:extLst>
          </p:cNvPr>
          <p:cNvSpPr txBox="1"/>
          <p:nvPr/>
        </p:nvSpPr>
        <p:spPr>
          <a:xfrm>
            <a:off x="8921087" y="4608476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=18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0D75AA-99CD-4791-8848-96D74F978C4A}"/>
              </a:ext>
            </a:extLst>
          </p:cNvPr>
          <p:cNvSpPr txBox="1"/>
          <p:nvPr/>
        </p:nvSpPr>
        <p:spPr>
          <a:xfrm>
            <a:off x="8921087" y="4608476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8199F7-CA96-45B1-B6C4-8A8BE80B125C}"/>
              </a:ext>
            </a:extLst>
          </p:cNvPr>
          <p:cNvSpPr txBox="1"/>
          <p:nvPr/>
        </p:nvSpPr>
        <p:spPr>
          <a:xfrm>
            <a:off x="3265862" y="6407400"/>
            <a:ext cx="211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Value 1 - Value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50AE26-3FA9-4D2B-9EC8-CA2A92DF27EC}"/>
              </a:ext>
            </a:extLst>
          </p:cNvPr>
          <p:cNvSpPr txBox="1"/>
          <p:nvPr/>
        </p:nvSpPr>
        <p:spPr>
          <a:xfrm>
            <a:off x="577756" y="3498376"/>
            <a:ext cx="11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Row 1</a:t>
            </a:r>
          </a:p>
        </p:txBody>
      </p:sp>
    </p:spTree>
    <p:extLst>
      <p:ext uri="{BB962C8B-B14F-4D97-AF65-F5344CB8AC3E}">
        <p14:creationId xmlns:p14="http://schemas.microsoft.com/office/powerpoint/2010/main" val="281654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C 2.08333E-6 0.22616 -0.05287 0.39421 -0.078 0.39074 C -0.10326 0.38681 -0.14857 0.20671 -0.14857 -0.01898 C -0.14857 -0.24583 -0.1168 -0.42847 -0.078 -0.42847 C -0.03919 -0.42847 -0.00768 -0.24583 -0.00026 -0.00579 L 2.08333E-6 -1.11111E-6 Z" pathEditMode="relative" rAng="5400000" ptsTypes="AAAAA">
                                      <p:cBhvr>
                                        <p:cTn id="12" dur="4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22" y="-189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C 1.875E-6 0.22639 -0.05378 0.22477 -0.07904 0.22153 C -0.10404 0.2176 -0.14688 -0.03125 -0.14675 -0.1662 C -0.14636 -0.30139 -0.16094 -0.58935 -0.078 -0.58865 C 0.01588 -0.58541 -0.00742 -0.2456 -0.00026 -0.00555 L 1.875E-6 -3.7037E-6 Z" pathEditMode="relative" rAng="5400000" ptsTypes="AAAAA">
                                      <p:cBhvr>
                                        <p:cTn id="14" dur="4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70" y="-1833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0555 C -0.00417 0.06458 -0.04961 0.0662 -0.07474 0.06319 C -0.09974 0.05926 -0.1461 -0.02547 -0.14623 -0.16065 C -0.14623 -0.29561 -0.15808 -0.74815 -0.07513 -0.74746 C 0.01849 -0.74398 -0.00703 -0.24005 3.125E-6 3.33333E-6 L 0.00026 0.00555 Z" pathEditMode="relative" rAng="5400000" ptsTypes="AAAAA">
                                      <p:cBhvr>
                                        <p:cTn id="16" dur="4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57" y="-3472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579 C -0.00026 0.23194 0.04323 0.4 0.0638 0.39653 C 0.08463 0.39259 0.12174 0.2125 0.12174 -0.0132 C 0.12174 -0.24005 0.0957 -0.42269 0.0638 -0.42269 C 0.03203 -0.42269 0.00612 -0.24005 2.29167E-6 1.48148E-6 L -0.00026 0.00579 Z" pathEditMode="relative" rAng="5400000" ptsTypes="AAAAA">
                                      <p:cBhvr>
                                        <p:cTn id="18" dur="4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" y="-189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555 C -0.00026 0.23194 0.04479 0.23032 0.06601 0.22708 C 0.08698 0.22315 0.12278 -0.0257 0.12265 -0.16065 C 0.12239 -0.29584 0.13463 -0.5838 0.0651 -0.5831 C -0.01354 -0.57986 0.00599 -0.24005 2.29167E-6 1.85185E-6 L -0.00026 0.00555 Z" pathEditMode="relative" rAng="5400000" ptsTypes="AAAAA">
                                      <p:cBhvr>
                                        <p:cTn id="20" dur="4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72" y="-1833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22222E-6 C 0.0039 0.05903 0.04336 0.06065 0.0651 0.05764 C 0.08672 0.0537 0.12695 -0.03125 0.12708 -0.16621 C 0.12708 -0.30116 0.13737 -0.75371 0.06549 -0.75301 C -0.01576 -0.74954 0.00638 -0.24607 0.00026 -0.00579 L 2.70833E-6 2.22222E-6 Z" pathEditMode="relative" rAng="5400000" ptsTypes="AAAAA">
                                      <p:cBhvr>
                                        <p:cTn id="22" dur="4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0" y="-3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0" grpId="0"/>
      <p:bldP spid="21" grpId="0"/>
      <p:bldP spid="22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21D0C6-014C-42C2-9997-E8F062958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Dance</a:t>
            </a:r>
          </a:p>
        </p:txBody>
      </p:sp>
      <p:pic>
        <p:nvPicPr>
          <p:cNvPr id="5" name="Content Placeholder 4" descr="A person wearing a costume&#10;&#10;Description automatically generated">
            <a:extLst>
              <a:ext uri="{FF2B5EF4-FFF2-40B4-BE49-F238E27FC236}">
                <a16:creationId xmlns:a16="http://schemas.microsoft.com/office/drawing/2014/main" id="{7B4C894C-A39A-4DD7-A241-F677AB9FB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65" t="557" r="-1464" b="3906"/>
          <a:stretch/>
        </p:blipFill>
        <p:spPr>
          <a:xfrm>
            <a:off x="5730473" y="151707"/>
            <a:ext cx="4386711" cy="652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26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883B08C-C338-4B7C-882E-019340EF2A8F}"/>
              </a:ext>
            </a:extLst>
          </p:cNvPr>
          <p:cNvSpPr/>
          <p:nvPr/>
        </p:nvSpPr>
        <p:spPr>
          <a:xfrm>
            <a:off x="221634" y="4212708"/>
            <a:ext cx="6705600" cy="1084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A4E58E4-77AE-4322-A5D7-AE68F68DF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4372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BA773DF-4FED-4257-9361-6D184BB1B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38880" y="1651053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16FFBCC-8167-477B-8A4C-8764A0E4C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09795" y="165533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B53A9019-8B3F-488E-8008-97CC596DD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4372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515F54E8-1507-4B59-A657-7EC65103D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4372" y="5393306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AE57AA48-B370-4DFE-8C7A-06E6A4A57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93262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DC74413B-CA5B-4F46-80BD-5F567B034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99215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FA84A20C-D1D4-4DD2-ACA1-06E84DC97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99215" y="5393306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322124-F1C6-4705-85B9-CA484000C329}"/>
              </a:ext>
            </a:extLst>
          </p:cNvPr>
          <p:cNvSpPr txBox="1"/>
          <p:nvPr/>
        </p:nvSpPr>
        <p:spPr>
          <a:xfrm>
            <a:off x="6801135" y="1221904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(2+2+2) x (1+1+1)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6BBDCC-60B4-4571-BC7A-D27E64B3622D}"/>
              </a:ext>
            </a:extLst>
          </p:cNvPr>
          <p:cNvSpPr txBox="1"/>
          <p:nvPr/>
        </p:nvSpPr>
        <p:spPr>
          <a:xfrm>
            <a:off x="8921087" y="4608476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=36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0D75AA-99CD-4791-8848-96D74F978C4A}"/>
              </a:ext>
            </a:extLst>
          </p:cNvPr>
          <p:cNvSpPr txBox="1"/>
          <p:nvPr/>
        </p:nvSpPr>
        <p:spPr>
          <a:xfrm>
            <a:off x="8921087" y="4608476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=18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821928-0440-4385-A8DC-E728A9FB300F}"/>
              </a:ext>
            </a:extLst>
          </p:cNvPr>
          <p:cNvSpPr txBox="1"/>
          <p:nvPr/>
        </p:nvSpPr>
        <p:spPr>
          <a:xfrm>
            <a:off x="6801135" y="1974376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+(2+2+2) x (1+1+1)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13BB46-AD88-4348-8C75-00BE79F418F3}"/>
              </a:ext>
            </a:extLst>
          </p:cNvPr>
          <p:cNvSpPr txBox="1"/>
          <p:nvPr/>
        </p:nvSpPr>
        <p:spPr>
          <a:xfrm>
            <a:off x="3265862" y="6407400"/>
            <a:ext cx="211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Value 1 - Value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2308CE-313E-4689-BF47-A6C6139F8450}"/>
              </a:ext>
            </a:extLst>
          </p:cNvPr>
          <p:cNvSpPr txBox="1"/>
          <p:nvPr/>
        </p:nvSpPr>
        <p:spPr>
          <a:xfrm>
            <a:off x="577756" y="3498376"/>
            <a:ext cx="11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Row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D39293-5C04-4E49-9C2E-9F2E04D63018}"/>
              </a:ext>
            </a:extLst>
          </p:cNvPr>
          <p:cNvSpPr txBox="1"/>
          <p:nvPr/>
        </p:nvSpPr>
        <p:spPr>
          <a:xfrm>
            <a:off x="577756" y="4570329"/>
            <a:ext cx="11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Row 2</a:t>
            </a:r>
          </a:p>
        </p:txBody>
      </p:sp>
    </p:spTree>
    <p:extLst>
      <p:ext uri="{BB962C8B-B14F-4D97-AF65-F5344CB8AC3E}">
        <p14:creationId xmlns:p14="http://schemas.microsoft.com/office/powerpoint/2010/main" val="428807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C 2.08333E-6 0.22616 -0.05287 0.39421 -0.078 0.39074 C -0.10326 0.38681 -0.14857 0.20671 -0.14857 -0.01898 C -0.14857 -0.24583 -0.1168 -0.42847 -0.078 -0.42847 C -0.03919 -0.42847 -0.00768 -0.24583 -0.00026 -0.00579 L 2.08333E-6 -1.11111E-6 Z" pathEditMode="relative" rAng="5400000" ptsTypes="AAAAA">
                                      <p:cBhvr>
                                        <p:cTn id="12" dur="4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22" y="-189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C 1.875E-6 0.22639 -0.05378 0.22477 -0.07904 0.22153 C -0.10404 0.2176 -0.14688 -0.03125 -0.14675 -0.1662 C -0.14636 -0.30139 -0.16094 -0.58935 -0.078 -0.58865 C 0.01588 -0.58541 -0.00742 -0.2456 -0.00026 -0.00555 L 1.875E-6 -3.7037E-6 Z" pathEditMode="relative" rAng="5400000" ptsTypes="AAAAA">
                                      <p:cBhvr>
                                        <p:cTn id="14" dur="4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70" y="-1833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0555 C -0.00417 0.06458 -0.04961 0.0662 -0.07474 0.06319 C -0.09974 0.05926 -0.1461 -0.02547 -0.14623 -0.16065 C -0.14623 -0.29561 -0.15808 -0.74815 -0.07513 -0.74746 C 0.01849 -0.74398 -0.00703 -0.24005 3.125E-6 3.33333E-6 L 0.00026 0.00555 Z" pathEditMode="relative" rAng="5400000" ptsTypes="AAAAA">
                                      <p:cBhvr>
                                        <p:cTn id="16" dur="4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57" y="-3472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0.00486 C -0.00078 0.23101 0.0427 0.39907 0.06328 0.3956 C 0.08411 0.39166 0.12122 0.21157 0.12122 -0.01412 C 0.12122 -0.24098 0.09518 -0.42362 0.06328 -0.42362 C 0.03151 -0.42362 0.0056 -0.24098 -0.00052 -0.00093 L -0.00078 0.00486 Z " pathEditMode="relative" rAng="5400000" ptsTypes="AAAAAA">
                                      <p:cBhvr>
                                        <p:cTn id="18" dur="4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" y="-189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22222E-6 C 3.125E-6 0.22639 0.04505 0.22477 0.06627 0.22153 C 0.08724 0.21759 0.12304 -0.03125 0.12291 -0.1662 C 0.12265 -0.30139 0.13489 -0.58935 0.06536 -0.58866 C -0.01328 -0.58541 0.00625 -0.2456 0.00026 -0.00555 L 3.125E-6 -2.22222E-6 Z " pathEditMode="relative" rAng="5400000" ptsTypes="AAAAAA">
                                      <p:cBhvr>
                                        <p:cTn id="20" dur="4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85" y="-1833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22222E-6 C 0.0039 0.05903 0.04336 0.06065 0.0651 0.05764 C 0.08672 0.0537 0.12695 -0.03125 0.12708 -0.16621 C 0.12708 -0.30116 0.13737 -0.75371 0.06549 -0.75301 C -0.01576 -0.74954 0.00638 -0.24607 0.00026 -0.00579 L 2.70833E-6 2.22222E-6 Z" pathEditMode="relative" rAng="5400000" ptsTypes="AAAAA">
                                      <p:cBhvr>
                                        <p:cTn id="22" dur="4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0" y="-3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1" grpId="0"/>
      <p:bldP spid="22" grpId="0"/>
      <p:bldP spid="13" grpId="0"/>
      <p:bldP spid="2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F805E7D0-D03E-4771-9A99-E6F02D063DE8}"/>
              </a:ext>
            </a:extLst>
          </p:cNvPr>
          <p:cNvSpPr/>
          <p:nvPr/>
        </p:nvSpPr>
        <p:spPr>
          <a:xfrm>
            <a:off x="296660" y="5358066"/>
            <a:ext cx="6705600" cy="1084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A4E58E4-77AE-4322-A5D7-AE68F68DF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4372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BA773DF-4FED-4257-9361-6D184BB1B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38880" y="1651053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16FFBCC-8167-477B-8A4C-8764A0E4C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09795" y="165533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B53A9019-8B3F-488E-8008-97CC596DD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4372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515F54E8-1507-4B59-A657-7EC65103D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4372" y="5393306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AE57AA48-B370-4DFE-8C7A-06E6A4A57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99215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DC74413B-CA5B-4F46-80BD-5F567B034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99215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FA84A20C-D1D4-4DD2-ACA1-06E84DC97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99215" y="5393306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322124-F1C6-4705-85B9-CA484000C329}"/>
              </a:ext>
            </a:extLst>
          </p:cNvPr>
          <p:cNvSpPr txBox="1"/>
          <p:nvPr/>
        </p:nvSpPr>
        <p:spPr>
          <a:xfrm>
            <a:off x="6801135" y="1221904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(2+2+2) x (1+1+1)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6BBDCC-60B4-4571-BC7A-D27E64B3622D}"/>
              </a:ext>
            </a:extLst>
          </p:cNvPr>
          <p:cNvSpPr txBox="1"/>
          <p:nvPr/>
        </p:nvSpPr>
        <p:spPr>
          <a:xfrm>
            <a:off x="8921087" y="4608476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=54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0D75AA-99CD-4791-8848-96D74F978C4A}"/>
              </a:ext>
            </a:extLst>
          </p:cNvPr>
          <p:cNvSpPr txBox="1"/>
          <p:nvPr/>
        </p:nvSpPr>
        <p:spPr>
          <a:xfrm>
            <a:off x="8921087" y="4608476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=36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821928-0440-4385-A8DC-E728A9FB300F}"/>
              </a:ext>
            </a:extLst>
          </p:cNvPr>
          <p:cNvSpPr txBox="1"/>
          <p:nvPr/>
        </p:nvSpPr>
        <p:spPr>
          <a:xfrm>
            <a:off x="6801135" y="1974376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+(2+2+2) x (1+1+1)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71EFE8-0AB4-4C19-8D3F-7A29DC4CFC67}"/>
              </a:ext>
            </a:extLst>
          </p:cNvPr>
          <p:cNvSpPr txBox="1"/>
          <p:nvPr/>
        </p:nvSpPr>
        <p:spPr>
          <a:xfrm>
            <a:off x="6801135" y="2665147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+(2+2+2) x (1+1+1)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88EEB7-A534-4450-AFF3-D8E74D8C0891}"/>
              </a:ext>
            </a:extLst>
          </p:cNvPr>
          <p:cNvSpPr txBox="1"/>
          <p:nvPr/>
        </p:nvSpPr>
        <p:spPr>
          <a:xfrm>
            <a:off x="3265862" y="6407400"/>
            <a:ext cx="211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Value 1 - Value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C53553-B96C-4300-BAA5-44C45BE3141E}"/>
              </a:ext>
            </a:extLst>
          </p:cNvPr>
          <p:cNvSpPr txBox="1"/>
          <p:nvPr/>
        </p:nvSpPr>
        <p:spPr>
          <a:xfrm>
            <a:off x="577756" y="3498376"/>
            <a:ext cx="11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Row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E58119-B847-4E26-AB09-C46F384475F6}"/>
              </a:ext>
            </a:extLst>
          </p:cNvPr>
          <p:cNvSpPr txBox="1"/>
          <p:nvPr/>
        </p:nvSpPr>
        <p:spPr>
          <a:xfrm>
            <a:off x="562273" y="5715687"/>
            <a:ext cx="11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Row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97F15A-321A-4744-8C5F-BFC8AF320932}"/>
              </a:ext>
            </a:extLst>
          </p:cNvPr>
          <p:cNvSpPr txBox="1"/>
          <p:nvPr/>
        </p:nvSpPr>
        <p:spPr>
          <a:xfrm>
            <a:off x="577756" y="4570329"/>
            <a:ext cx="11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Row 2</a:t>
            </a:r>
          </a:p>
        </p:txBody>
      </p:sp>
    </p:spTree>
    <p:extLst>
      <p:ext uri="{BB962C8B-B14F-4D97-AF65-F5344CB8AC3E}">
        <p14:creationId xmlns:p14="http://schemas.microsoft.com/office/powerpoint/2010/main" val="325494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C 2.08333E-6 0.22616 -0.05287 0.39421 -0.078 0.39074 C -0.10326 0.38681 -0.14857 0.20671 -0.14857 -0.01898 C -0.14857 -0.24583 -0.1168 -0.42847 -0.078 -0.42847 C -0.03919 -0.42847 -0.00768 -0.24583 -0.00026 -0.00579 " pathEditMode="relative" rAng="5400000" ptsTypes="AAAAA">
                                      <p:cBhvr>
                                        <p:cTn id="12" dur="4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22" y="-189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C 1.875E-6 0.22639 -0.05378 0.22477 -0.07904 0.22153 C -0.10404 0.2176 -0.14688 -0.03125 -0.14675 -0.1662 C -0.14636 -0.30139 -0.16094 -0.58935 -0.078 -0.58865 C 0.01588 -0.58541 -0.00742 -0.2456 -0.00026 -0.00555 " pathEditMode="relative" rAng="5400000" ptsTypes="AAAAA">
                                      <p:cBhvr>
                                        <p:cTn id="14" dur="4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70" y="-1833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0555 C -0.00417 0.06458 -0.04961 0.0662 -0.07474 0.06319 C -0.09974 0.05926 -0.1461 -0.02547 -0.14623 -0.16065 C -0.14623 -0.29561 -0.15808 -0.74815 -0.07513 -0.74746 C 0.01849 -0.74398 -0.00703 -0.24005 3.125E-6 3.33333E-6 " pathEditMode="relative" rAng="5400000" ptsTypes="AAAAA">
                                      <p:cBhvr>
                                        <p:cTn id="16" dur="4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57" y="-3472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579 C -0.00026 0.23194 0.04323 0.4 0.0638 0.39653 C 0.08463 0.39259 0.12174 0.2125 0.12174 -0.0132 C 0.12174 -0.24005 0.0957 -0.42269 0.0638 -0.42269 C 0.03203 -0.42269 0.00612 -0.24005 2.29167E-6 1.48148E-6 " pathEditMode="relative" rAng="5400000" ptsTypes="AAAAA">
                                      <p:cBhvr>
                                        <p:cTn id="18" dur="4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" y="-189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555 C -0.00026 0.23194 0.04479 0.23032 0.06601 0.22708 C 0.08698 0.22315 0.12278 -0.0257 0.12265 -0.16065 C 0.12239 -0.29584 0.13463 -0.5838 0.0651 -0.5831 C -0.01354 -0.57986 0.00599 -0.24005 2.29167E-6 1.85185E-6 " pathEditMode="relative" rAng="5400000" ptsTypes="AAAAA">
                                      <p:cBhvr>
                                        <p:cTn id="20" dur="4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72" y="-1833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22222E-6 C 0.0039 0.05903 0.04336 0.06065 0.0651 0.05764 C 0.08672 0.0537 0.12695 -0.03125 0.12708 -0.16621 C 0.12708 -0.30116 0.13737 -0.75371 0.06549 -0.75301 C -0.01576 -0.74954 0.00638 -0.24607 0.00026 -0.00579 " pathEditMode="relative" rAng="5400000" ptsTypes="AAAAA">
                                      <p:cBhvr>
                                        <p:cTn id="22" dur="4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0" y="-3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1" grpId="0"/>
      <p:bldP spid="22" grpId="0"/>
      <p:bldP spid="14" grpId="0"/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card facepalm HD">
            <a:extLst>
              <a:ext uri="{FF2B5EF4-FFF2-40B4-BE49-F238E27FC236}">
                <a16:creationId xmlns:a16="http://schemas.microsoft.com/office/drawing/2014/main" id="{2352E3E1-C509-46BE-9114-FC1C3CC14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079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B4BC9-05BA-4B84-A16F-11A9EC5A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2 - Fixed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1CEED1-1F24-4049-A788-018980FDD7B7}"/>
              </a:ext>
            </a:extLst>
          </p:cNvPr>
          <p:cNvSpPr/>
          <p:nvPr/>
        </p:nvSpPr>
        <p:spPr>
          <a:xfrm>
            <a:off x="220447" y="2255797"/>
            <a:ext cx="1193894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Measure 2 =</a:t>
            </a:r>
            <a:b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SUMX(</a:t>
            </a:r>
          </a:p>
          <a:p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	Dancers,</a:t>
            </a:r>
          </a:p>
          <a:p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	CALCULATE(</a:t>
            </a:r>
          </a:p>
          <a:p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		SUM(Dancers[Value 1])*SUM(Dancers[Value 2])</a:t>
            </a:r>
          </a:p>
          <a:p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	)</a:t>
            </a:r>
          </a:p>
          <a:p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0595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643A0-7FAD-4104-B74B-9C6B99D3F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We’re all different!</a:t>
            </a:r>
          </a:p>
        </p:txBody>
      </p:sp>
      <p:pic>
        <p:nvPicPr>
          <p:cNvPr id="7170" name="Picture 2" descr="The movie was filmed in Tunisia, using the stage of Jeffirelliâs âJesus of Nazarethâ (photo)">
            <a:extLst>
              <a:ext uri="{FF2B5EF4-FFF2-40B4-BE49-F238E27FC236}">
                <a16:creationId xmlns:a16="http://schemas.microsoft.com/office/drawing/2014/main" id="{1CE7F420-183E-4105-B716-B416EA86E0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0" y="2395028"/>
            <a:ext cx="6766442" cy="363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782B1DA-EA18-41E3-AD51-A592126DE7E7}"/>
              </a:ext>
            </a:extLst>
          </p:cNvPr>
          <p:cNvGrpSpPr/>
          <p:nvPr/>
        </p:nvGrpSpPr>
        <p:grpSpPr>
          <a:xfrm>
            <a:off x="7962405" y="2985812"/>
            <a:ext cx="3324045" cy="2035834"/>
            <a:chOff x="7962405" y="2985812"/>
            <a:chExt cx="3324045" cy="2035834"/>
          </a:xfrm>
        </p:grpSpPr>
        <p:sp>
          <p:nvSpPr>
            <p:cNvPr id="3" name="Speech Bubble: Oval 2">
              <a:extLst>
                <a:ext uri="{FF2B5EF4-FFF2-40B4-BE49-F238E27FC236}">
                  <a16:creationId xmlns:a16="http://schemas.microsoft.com/office/drawing/2014/main" id="{2F4802B4-4D39-48AC-BCAB-A702D0DA79EF}"/>
                </a:ext>
              </a:extLst>
            </p:cNvPr>
            <p:cNvSpPr/>
            <p:nvPr/>
          </p:nvSpPr>
          <p:spPr>
            <a:xfrm>
              <a:off x="7962405" y="2985812"/>
              <a:ext cx="3324045" cy="2035834"/>
            </a:xfrm>
            <a:prstGeom prst="wedgeEllipseCallout">
              <a:avLst>
                <a:gd name="adj1" fmla="val -112481"/>
                <a:gd name="adj2" fmla="val 3131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B2BD41FA-8483-4599-8242-BDA7532B67DC}"/>
                </a:ext>
              </a:extLst>
            </p:cNvPr>
            <p:cNvSpPr txBox="1">
              <a:spLocks/>
            </p:cNvSpPr>
            <p:nvPr/>
          </p:nvSpPr>
          <p:spPr>
            <a:xfrm>
              <a:off x="8513718" y="3429000"/>
              <a:ext cx="2221418" cy="970450"/>
            </a:xfrm>
            <a:prstGeom prst="rect">
              <a:avLst/>
            </a:prstGeom>
            <a:effectLst>
              <a:outerShdw blurRad="50800" dir="14400000">
                <a:srgbClr val="000000">
                  <a:alpha val="60000"/>
                </a:srgbClr>
              </a:outerShdw>
            </a:effectLst>
          </p:spPr>
          <p:txBody>
            <a:bodyPr vert="horz" lIns="91440" tIns="45720" rIns="91440" bIns="45720" rtlCol="0" anchor="b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>
                  <a:solidFill>
                    <a:srgbClr val="FEFEFE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GB" dirty="0"/>
                <a:t>I’m Not!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422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5DCE7-A710-471A-BC79-8D18564DF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2 – Part 2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515E2A5-01C4-47AB-9672-68CA735A27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9462553"/>
              </p:ext>
            </p:extLst>
          </p:nvPr>
        </p:nvGraphicFramePr>
        <p:xfrm>
          <a:off x="729132" y="2860189"/>
          <a:ext cx="10553697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899">
                  <a:extLst>
                    <a:ext uri="{9D8B030D-6E8A-4147-A177-3AD203B41FA5}">
                      <a16:colId xmlns:a16="http://schemas.microsoft.com/office/drawing/2014/main" val="2754639935"/>
                    </a:ext>
                  </a:extLst>
                </a:gridCol>
                <a:gridCol w="3517899">
                  <a:extLst>
                    <a:ext uri="{9D8B030D-6E8A-4147-A177-3AD203B41FA5}">
                      <a16:colId xmlns:a16="http://schemas.microsoft.com/office/drawing/2014/main" val="1885875415"/>
                    </a:ext>
                  </a:extLst>
                </a:gridCol>
                <a:gridCol w="3517899">
                  <a:extLst>
                    <a:ext uri="{9D8B030D-6E8A-4147-A177-3AD203B41FA5}">
                      <a16:colId xmlns:a16="http://schemas.microsoft.com/office/drawing/2014/main" val="2661149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Couple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Value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Value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120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b="1" dirty="0"/>
                        <a:t>Olivia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053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b="1" dirty="0"/>
                        <a:t>Olivia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03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Amelia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310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228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A4E58E4-77AE-4322-A5D7-AE68F68DF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14372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BA773DF-4FED-4257-9361-6D184BB1B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038880" y="1651053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16FFBCC-8167-477B-8A4C-8764A0E4C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009795" y="165533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B53A9019-8B3F-488E-8008-97CC596DD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14372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515F54E8-1507-4B59-A657-7EC65103D9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714372" y="5431111"/>
            <a:ext cx="610580" cy="938484"/>
          </a:xfrm>
          <a:prstGeom prst="rect">
            <a:avLst/>
          </a:prstGeom>
          <a:effectLst/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AE57AA48-B370-4DFE-8C7A-06E6A4A57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9215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DC74413B-CA5B-4F46-80BD-5F567B034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9215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FA84A20C-D1D4-4DD2-ACA1-06E84DC9751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 flipH="1">
            <a:off x="4399215" y="5431111"/>
            <a:ext cx="610580" cy="938484"/>
          </a:xfrm>
          <a:prstGeom prst="rect">
            <a:avLst/>
          </a:prstGeom>
          <a:effectLst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322124-F1C6-4705-85B9-CA484000C329}"/>
              </a:ext>
            </a:extLst>
          </p:cNvPr>
          <p:cNvSpPr txBox="1"/>
          <p:nvPr/>
        </p:nvSpPr>
        <p:spPr>
          <a:xfrm>
            <a:off x="6801135" y="1221904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(2+2) x (1+1)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8199F7-CA96-45B1-B6C4-8A8BE80B125C}"/>
              </a:ext>
            </a:extLst>
          </p:cNvPr>
          <p:cNvSpPr txBox="1"/>
          <p:nvPr/>
        </p:nvSpPr>
        <p:spPr>
          <a:xfrm>
            <a:off x="3265862" y="6407400"/>
            <a:ext cx="211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Value 1 - Value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99BF29-3896-478F-A5AB-1C29F6B0A2A5}"/>
              </a:ext>
            </a:extLst>
          </p:cNvPr>
          <p:cNvSpPr txBox="1"/>
          <p:nvPr/>
        </p:nvSpPr>
        <p:spPr>
          <a:xfrm>
            <a:off x="8921087" y="4646281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=8</a:t>
            </a:r>
          </a:p>
        </p:txBody>
      </p:sp>
    </p:spTree>
    <p:extLst>
      <p:ext uri="{BB962C8B-B14F-4D97-AF65-F5344CB8AC3E}">
        <p14:creationId xmlns:p14="http://schemas.microsoft.com/office/powerpoint/2010/main" val="162364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16134 C -0.00013 0.38773 -0.0569 0.38657 -0.08203 0.3831 C -0.10716 0.37917 -0.15261 0.19907 -0.15261 -0.02662 C -0.15261 -0.25347 -0.1207 -0.43611 -0.08203 -0.43611 C -0.0431 -0.43611 -0.01159 -0.25347 -0.00417 -0.01343 L 0.00338 0.00532 " pathEditMode="relative" rAng="5400000" ptsTypes="AAAAAA">
                                      <p:cBhvr>
                                        <p:cTn id="6" dur="4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48" y="-1875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15231 C -0.01706 0.22176 -0.06628 0.20625 -0.08659 0.20764 C -0.11159 0.20347 -0.15443 -0.04514 -0.1543 -0.1801 C -0.15391 -0.31528 -0.16849 -0.60324 -0.08555 -0.60255 C 0.00859 -0.59931 -0.01498 -0.25949 -0.00769 -0.01968 L -0.00026 -0.0007 " pathEditMode="relative" rAng="5400000" ptsTypes="AAAAAA">
                                      <p:cBhvr>
                                        <p:cTn id="8" dur="4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08" y="-3495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1481E-6 L -0.00352 -0.3261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-1631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16828 C -0.00326 0.26296 0.03984 0.39282 0.06067 0.38958 C 0.08151 0.38564 0.1181 0.20555 0.1181 -0.02061 C 0.1181 -0.24653 0.09258 -0.42778 0.06067 -0.42778 C 0.02877 -0.42778 0.00299 -0.24653 -0.00352 -0.00672 C -0.00104 -0.00047 -0.00326 -0.00672 -0.00052 -0.00047 " pathEditMode="relative" rAng="5400000" ptsTypes="AAAAAA">
                                      <p:cBhvr>
                                        <p:cTn id="12" dur="4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1875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5 0.1544 C -0.00105 0.38079 0.03776 0.21158 0.05898 0.20833 C 0.07994 0.2044 0.11575 -0.04444 0.11562 -0.1794 C 0.11536 -0.31458 0.1276 -0.60255 0.05807 -0.60185 C -0.02084 -0.59861 -0.00105 -0.2588 -0.0073 -0.01875 C -0.00482 -0.0125 -0.00235 -0.00625 4.58333E-6 -1.11111E-6 " pathEditMode="relative" rAng="5400000" ptsTypes="AAAAAA">
                                      <p:cBhvr>
                                        <p:cTn id="14" dur="4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60" y="-3192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81481E-6 L 0.00351 -0.3236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-1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A4E58E4-77AE-4322-A5D7-AE68F68DF5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63126" y="3286071"/>
            <a:ext cx="610580" cy="940292"/>
          </a:xfrm>
          <a:prstGeom prst="rect">
            <a:avLst/>
          </a:prstGeom>
          <a:effectLst/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BA773DF-4FED-4257-9361-6D184BB1B1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038880" y="1651053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16FFBCC-8167-477B-8A4C-8764A0E4CE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009795" y="165533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B53A9019-8B3F-488E-8008-97CC596DD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714372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515F54E8-1507-4B59-A657-7EC65103D95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714372" y="5393572"/>
            <a:ext cx="610580" cy="101356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AE57AA48-B370-4DFE-8C7A-06E6A4A5762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452956" y="3289708"/>
            <a:ext cx="610580" cy="940292"/>
          </a:xfrm>
          <a:prstGeom prst="rect">
            <a:avLst/>
          </a:prstGeom>
          <a:effectLst/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DC74413B-CA5B-4F46-80BD-5F567B0348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399215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FA84A20C-D1D4-4DD2-ACA1-06E84DC9751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 flipH="1">
            <a:off x="4399215" y="5393572"/>
            <a:ext cx="610580" cy="101356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322124-F1C6-4705-85B9-CA484000C329}"/>
              </a:ext>
            </a:extLst>
          </p:cNvPr>
          <p:cNvSpPr txBox="1"/>
          <p:nvPr/>
        </p:nvSpPr>
        <p:spPr>
          <a:xfrm>
            <a:off x="6801135" y="1221904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(2+2) x (1+1)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8199F7-CA96-45B1-B6C4-8A8BE80B125C}"/>
              </a:ext>
            </a:extLst>
          </p:cNvPr>
          <p:cNvSpPr txBox="1"/>
          <p:nvPr/>
        </p:nvSpPr>
        <p:spPr>
          <a:xfrm>
            <a:off x="3265862" y="6407400"/>
            <a:ext cx="211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Value 1 - Value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1E80B9-76C5-4907-93DD-F3570271D1C7}"/>
              </a:ext>
            </a:extLst>
          </p:cNvPr>
          <p:cNvSpPr txBox="1"/>
          <p:nvPr/>
        </p:nvSpPr>
        <p:spPr>
          <a:xfrm>
            <a:off x="6801135" y="1974376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+(2) x (1)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21D48D-FB17-4642-9D63-1E42B7D9D71F}"/>
              </a:ext>
            </a:extLst>
          </p:cNvPr>
          <p:cNvSpPr txBox="1"/>
          <p:nvPr/>
        </p:nvSpPr>
        <p:spPr>
          <a:xfrm>
            <a:off x="8921087" y="4646281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48ABEB-3FDF-4FD3-BF10-082FCB618B92}"/>
              </a:ext>
            </a:extLst>
          </p:cNvPr>
          <p:cNvSpPr txBox="1"/>
          <p:nvPr/>
        </p:nvSpPr>
        <p:spPr>
          <a:xfrm>
            <a:off x="8947757" y="4646281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=10</a:t>
            </a:r>
          </a:p>
        </p:txBody>
      </p:sp>
    </p:spTree>
    <p:extLst>
      <p:ext uri="{BB962C8B-B14F-4D97-AF65-F5344CB8AC3E}">
        <p14:creationId xmlns:p14="http://schemas.microsoft.com/office/powerpoint/2010/main" val="107230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2 0.29884 C -0.05052 0.40115 -0.06042 0.38101 -0.08555 0.37754 C -0.11068 0.37361 -0.15612 0.19351 -0.15612 -0.03218 C -0.15612 -0.25903 -0.12422 -0.44121 -0.08555 -0.44121 C -0.04661 -0.44121 -0.0151 -0.25903 -0.00755 -0.01899 L -0.00013 -0.00024 " pathEditMode="relative" rAng="5400000" ptsTypes="AAAAAA">
                                      <p:cBhvr>
                                        <p:cTn id="6" dur="4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-328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7 L -0.00403 -0.1518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" y="-777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1.875E-6 -0.1620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805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55 0.31134 C 0.00365 0.32801 0.0362 0.38009 0.05678 0.37685 C 0.07774 0.37268 0.11459 0.19282 0.11459 -0.03287 C 0.11459 -0.25972 0.08868 -0.44167 0.05678 -0.44167 C 0.02526 -0.44167 -0.00091 -0.25972 -0.00703 -0.01968 L 0.00013 -0.0007 " pathEditMode="relative" rAng="5400000" ptsTypes="AAAAAA">
                                      <p:cBhvr>
                                        <p:cTn id="12" dur="4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3437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7 L 0.00377 -0.1451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-773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33333E-6 L 1.25E-6 -0.1620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A4E58E4-77AE-4322-A5D7-AE68F68DF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14372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BA773DF-4FED-4257-9361-6D184BB1B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038880" y="1651053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16FFBCC-8167-477B-8A4C-8764A0E4C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009795" y="165533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B53A9019-8B3F-488E-8008-97CC596DD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14372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515F54E8-1507-4B59-A657-7EC65103D9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714372" y="5431111"/>
            <a:ext cx="610580" cy="938484"/>
          </a:xfrm>
          <a:prstGeom prst="rect">
            <a:avLst/>
          </a:prstGeom>
          <a:effectLst/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AE57AA48-B370-4DFE-8C7A-06E6A4A57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9215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DC74413B-CA5B-4F46-80BD-5F567B034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9215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FA84A20C-D1D4-4DD2-ACA1-06E84DC9751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 flipH="1">
            <a:off x="4399215" y="5431111"/>
            <a:ext cx="610580" cy="938484"/>
          </a:xfrm>
          <a:prstGeom prst="rect">
            <a:avLst/>
          </a:prstGeom>
          <a:effectLst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322124-F1C6-4705-85B9-CA484000C329}"/>
              </a:ext>
            </a:extLst>
          </p:cNvPr>
          <p:cNvSpPr txBox="1"/>
          <p:nvPr/>
        </p:nvSpPr>
        <p:spPr>
          <a:xfrm>
            <a:off x="6801135" y="1221904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(2+2) x (1+1)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8199F7-CA96-45B1-B6C4-8A8BE80B125C}"/>
              </a:ext>
            </a:extLst>
          </p:cNvPr>
          <p:cNvSpPr txBox="1"/>
          <p:nvPr/>
        </p:nvSpPr>
        <p:spPr>
          <a:xfrm>
            <a:off x="3265862" y="6407400"/>
            <a:ext cx="211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Value 1 - Value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9B9864-E45A-422C-B65F-A33F747B521F}"/>
              </a:ext>
            </a:extLst>
          </p:cNvPr>
          <p:cNvSpPr txBox="1"/>
          <p:nvPr/>
        </p:nvSpPr>
        <p:spPr>
          <a:xfrm>
            <a:off x="6801135" y="1974376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+(2) x (1)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D9F806-FB80-4D5A-A048-18D73BAF065B}"/>
              </a:ext>
            </a:extLst>
          </p:cNvPr>
          <p:cNvSpPr txBox="1"/>
          <p:nvPr/>
        </p:nvSpPr>
        <p:spPr>
          <a:xfrm>
            <a:off x="6801135" y="2665147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+(2+2) x (1+1)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FA06BD-1E3E-4C17-8070-BF4B862558ED}"/>
              </a:ext>
            </a:extLst>
          </p:cNvPr>
          <p:cNvSpPr txBox="1"/>
          <p:nvPr/>
        </p:nvSpPr>
        <p:spPr>
          <a:xfrm>
            <a:off x="8947757" y="4646281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FE0E4C-B8F8-409D-81C7-640D75097B3E}"/>
              </a:ext>
            </a:extLst>
          </p:cNvPr>
          <p:cNvSpPr txBox="1"/>
          <p:nvPr/>
        </p:nvSpPr>
        <p:spPr>
          <a:xfrm>
            <a:off x="8947757" y="4646281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=18</a:t>
            </a:r>
          </a:p>
        </p:txBody>
      </p:sp>
    </p:spTree>
    <p:extLst>
      <p:ext uri="{BB962C8B-B14F-4D97-AF65-F5344CB8AC3E}">
        <p14:creationId xmlns:p14="http://schemas.microsoft.com/office/powerpoint/2010/main" val="2248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16134 C -0.00013 0.38773 -0.0569 0.38657 -0.08203 0.3831 C -0.10716 0.37917 -0.15261 0.19907 -0.15261 -0.02662 C -0.15261 -0.25347 -0.1207 -0.43611 -0.08203 -0.43611 C -0.0431 -0.43611 -0.01159 -0.25347 -0.00417 -0.01343 L 0.00338 0.00532 " pathEditMode="relative" rAng="5400000" ptsTypes="AAAAAA">
                                      <p:cBhvr>
                                        <p:cTn id="6" dur="4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48" y="-1875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0.12708 C -0.00222 0.20949 -0.06628 0.20625 -0.08659 0.20764 C -0.11159 0.20347 -0.15443 -0.04514 -0.1543 -0.18009 C -0.15391 -0.31528 -0.16849 -0.60324 -0.08555 -0.60255 C 0.00859 -0.59931 -0.01498 -0.25949 -0.00768 -0.01968 L -0.00026 -0.00069 " pathEditMode="relative" rAng="5400000" ptsTypes="AAAAAA">
                                      <p:cBhvr>
                                        <p:cTn id="8" dur="4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17" y="-3245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1481E-6 L -0.00352 -0.3261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-1631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16828 C -0.00326 0.26296 0.03984 0.39282 0.06067 0.38958 C 0.08151 0.38564 0.1181 0.20555 0.1181 -0.02061 C 0.1181 -0.24653 0.09258 -0.42778 0.06067 -0.42778 C 0.02877 -0.42778 0.00299 -0.24653 -0.00352 -0.00672 C -0.00104 -0.00047 -0.00326 -0.00672 -0.00052 -0.00047 " pathEditMode="relative" rAng="5400000" ptsTypes="AAAAAA">
                                      <p:cBhvr>
                                        <p:cTn id="12" dur="4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1875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5 0.1544 C -0.00105 0.38079 0.03776 0.21158 0.05898 0.20833 C 0.07994 0.2044 0.11575 -0.04444 0.11562 -0.1794 C 0.11536 -0.31458 0.1276 -0.60255 0.05807 -0.60185 C -0.02084 -0.59861 -0.00105 -0.2588 -0.0073 -0.01875 C -0.00482 -0.0125 -0.00235 -0.00625 4.58333E-6 -1.11111E-6 " pathEditMode="relative" rAng="5400000" ptsTypes="AAAAAA">
                                      <p:cBhvr>
                                        <p:cTn id="14" dur="4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60" y="-3192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81481E-6 L 0.00351 -0.3236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-1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2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5A23D-06C4-434E-8F49-624F184D5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Calculate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47F86-79AD-494E-98A4-1F9F755D0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792" y="3039797"/>
            <a:ext cx="11366416" cy="20287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b="1" dirty="0"/>
              <a:t>CALCULATE ( &lt;Expression&gt; [, &lt;Filter&gt; [, &lt;Filter&gt; [, … ] ] ] )</a:t>
            </a:r>
          </a:p>
        </p:txBody>
      </p:sp>
    </p:spTree>
    <p:extLst>
      <p:ext uri="{BB962C8B-B14F-4D97-AF65-F5344CB8AC3E}">
        <p14:creationId xmlns:p14="http://schemas.microsoft.com/office/powerpoint/2010/main" val="2947911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1B937-608C-46FA-B376-129BACC52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A45BC8-8FB7-4F17-A3FE-11C6F0C46D08}"/>
              </a:ext>
            </a:extLst>
          </p:cNvPr>
          <p:cNvSpPr txBox="1"/>
          <p:nvPr/>
        </p:nvSpPr>
        <p:spPr>
          <a:xfrm>
            <a:off x="1447800" y="2659559"/>
            <a:ext cx="59737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/>
              <a:t>Daddy is funny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BF422A-D266-4728-B189-621B039F0CF5}"/>
              </a:ext>
            </a:extLst>
          </p:cNvPr>
          <p:cNvSpPr txBox="1"/>
          <p:nvPr/>
        </p:nvSpPr>
        <p:spPr>
          <a:xfrm>
            <a:off x="4112821" y="4264337"/>
            <a:ext cx="7353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/>
              <a:t>…but his jokes aren’t</a:t>
            </a:r>
          </a:p>
        </p:txBody>
      </p:sp>
    </p:spTree>
    <p:extLst>
      <p:ext uri="{BB962C8B-B14F-4D97-AF65-F5344CB8AC3E}">
        <p14:creationId xmlns:p14="http://schemas.microsoft.com/office/powerpoint/2010/main" val="26650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4B6C4-CDD6-47B9-A9F4-CADC2A798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Calculate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922A63-DB50-4DC1-96C8-621A5A1B6983}"/>
              </a:ext>
            </a:extLst>
          </p:cNvPr>
          <p:cNvSpPr/>
          <p:nvPr/>
        </p:nvSpPr>
        <p:spPr>
          <a:xfrm>
            <a:off x="413800" y="3756127"/>
            <a:ext cx="1041014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Red Sales = 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CALCULATE(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	SUM('Sales By Year'[Sales]),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	'Sales By Year'[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] = "Red"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44939-CF27-49E1-BE1F-3161CF3DAB35}"/>
              </a:ext>
            </a:extLst>
          </p:cNvPr>
          <p:cNvSpPr/>
          <p:nvPr/>
        </p:nvSpPr>
        <p:spPr>
          <a:xfrm>
            <a:off x="468302" y="2653525"/>
            <a:ext cx="105689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Total Sales = SUM('Sales By Year'[Sales])</a:t>
            </a:r>
            <a:endParaRPr lang="en-US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2230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The 'Distracted Boyfriend' Meme Photographer Explains All">
            <a:extLst>
              <a:ext uri="{FF2B5EF4-FFF2-40B4-BE49-F238E27FC236}">
                <a16:creationId xmlns:a16="http://schemas.microsoft.com/office/drawing/2014/main" id="{B3943B38-4963-489A-A9CD-31F28C1AE6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9117CBF-5FF6-4C7F-9BA1-EB499BCD9481}"/>
              </a:ext>
            </a:extLst>
          </p:cNvPr>
          <p:cNvSpPr/>
          <p:nvPr/>
        </p:nvSpPr>
        <p:spPr>
          <a:xfrm>
            <a:off x="5628387" y="3972606"/>
            <a:ext cx="3129406" cy="769441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Calculate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16F91C-5A1E-4741-9D2D-D7C103E13613}"/>
              </a:ext>
            </a:extLst>
          </p:cNvPr>
          <p:cNvSpPr/>
          <p:nvPr/>
        </p:nvSpPr>
        <p:spPr>
          <a:xfrm>
            <a:off x="2015277" y="5204112"/>
            <a:ext cx="3129406" cy="144655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New Filter Expression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FB6D68-EDCE-4534-8FFF-4F5738EF403A}"/>
              </a:ext>
            </a:extLst>
          </p:cNvPr>
          <p:cNvSpPr/>
          <p:nvPr/>
        </p:nvSpPr>
        <p:spPr>
          <a:xfrm>
            <a:off x="8824056" y="51798"/>
            <a:ext cx="3012028" cy="2123658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Original Filter Context</a:t>
            </a:r>
          </a:p>
        </p:txBody>
      </p:sp>
    </p:spTree>
    <p:extLst>
      <p:ext uri="{BB962C8B-B14F-4D97-AF65-F5344CB8AC3E}">
        <p14:creationId xmlns:p14="http://schemas.microsoft.com/office/powerpoint/2010/main" val="36155571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5C20A-BDBA-4F5F-A2CF-171025DD8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rgbClr val="FFFFFF"/>
                </a:solidFill>
                <a:latin typeface="Consolas" panose="020B0609020204030204" pitchFamily="49" charset="0"/>
              </a:rPr>
              <a:t>'Sales By Year'[</a:t>
            </a:r>
            <a:r>
              <a:rPr lang="en-US" sz="4800" dirty="0" err="1">
                <a:solidFill>
                  <a:srgbClr val="FFFFFF"/>
                </a:solidFill>
                <a:latin typeface="Consolas" panose="020B0609020204030204" pitchFamily="49" charset="0"/>
              </a:rPr>
              <a:t>Colour</a:t>
            </a:r>
            <a:r>
              <a:rPr lang="en-US" sz="4800" dirty="0">
                <a:solidFill>
                  <a:srgbClr val="FFFFFF"/>
                </a:solidFill>
                <a:latin typeface="Consolas" panose="020B0609020204030204" pitchFamily="49" charset="0"/>
              </a:rPr>
              <a:t>] = "Red"</a:t>
            </a:r>
          </a:p>
        </p:txBody>
      </p:sp>
      <p:pic>
        <p:nvPicPr>
          <p:cNvPr id="6146" name="Picture 2" descr="Image may contain: one or more people, people sitting and indoor">
            <a:extLst>
              <a:ext uri="{FF2B5EF4-FFF2-40B4-BE49-F238E27FC236}">
                <a16:creationId xmlns:a16="http://schemas.microsoft.com/office/drawing/2014/main" id="{17BC1429-FFF5-43C6-848E-C885357302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712" y="2222500"/>
            <a:ext cx="6494576" cy="363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96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E05ED-48B2-48A9-B2CD-491043097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Calculate Expanded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98734B-B95E-4D7C-8878-86D4E5A15231}"/>
              </a:ext>
            </a:extLst>
          </p:cNvPr>
          <p:cNvSpPr/>
          <p:nvPr/>
        </p:nvSpPr>
        <p:spPr>
          <a:xfrm>
            <a:off x="234017" y="2097486"/>
            <a:ext cx="1155784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Red Sales = 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CALCULATE(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	SUM('Sales By Year'[Sales]),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4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'Sales By Year'[</a:t>
            </a:r>
            <a:r>
              <a:rPr lang="en-US" sz="4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4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] = "Red"</a:t>
            </a:r>
          </a:p>
          <a:p>
            <a:endParaRPr lang="en-US" sz="4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4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4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EE89FA-2000-480C-A43B-66E009E1BB72}"/>
              </a:ext>
            </a:extLst>
          </p:cNvPr>
          <p:cNvSpPr/>
          <p:nvPr/>
        </p:nvSpPr>
        <p:spPr>
          <a:xfrm>
            <a:off x="235330" y="2097162"/>
            <a:ext cx="1171282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Red Sales = 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CALCULATE(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	SUM('Sales By Year'[Sales]),</a:t>
            </a:r>
          </a:p>
          <a:p>
            <a:r>
              <a:rPr lang="en-US" sz="4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	FILTER(</a:t>
            </a:r>
          </a:p>
          <a:p>
            <a:r>
              <a:rPr lang="en-US" sz="4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		ALL('Sales By Year'[</a:t>
            </a:r>
            <a:r>
              <a:rPr lang="en-US" sz="4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4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]),</a:t>
            </a:r>
          </a:p>
          <a:p>
            <a:r>
              <a:rPr lang="en-US" sz="4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		'Sales By Year'[</a:t>
            </a:r>
            <a:r>
              <a:rPr lang="en-US" sz="4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4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] = "Red"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40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68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EE26-18E8-472A-BDB3-16882C290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ALL</a:t>
            </a:r>
          </a:p>
        </p:txBody>
      </p:sp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5F640ABE-4DCB-4F5C-8549-E812325821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669" y="2222500"/>
            <a:ext cx="5086661" cy="363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4846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The 'Distracted Boyfriend' Meme Photographer Explains All">
            <a:extLst>
              <a:ext uri="{FF2B5EF4-FFF2-40B4-BE49-F238E27FC236}">
                <a16:creationId xmlns:a16="http://schemas.microsoft.com/office/drawing/2014/main" id="{B3943B38-4963-489A-A9CD-31F28C1AE6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9117CBF-5FF6-4C7F-9BA1-EB499BCD9481}"/>
              </a:ext>
            </a:extLst>
          </p:cNvPr>
          <p:cNvSpPr/>
          <p:nvPr/>
        </p:nvSpPr>
        <p:spPr>
          <a:xfrm>
            <a:off x="5628387" y="3972606"/>
            <a:ext cx="3129406" cy="769441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Calculate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16F91C-5A1E-4741-9D2D-D7C103E13613}"/>
              </a:ext>
            </a:extLst>
          </p:cNvPr>
          <p:cNvSpPr/>
          <p:nvPr/>
        </p:nvSpPr>
        <p:spPr>
          <a:xfrm>
            <a:off x="2015277" y="5204112"/>
            <a:ext cx="3129406" cy="144655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New Filter Expression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FB6D68-EDCE-4534-8FFF-4F5738EF403A}"/>
              </a:ext>
            </a:extLst>
          </p:cNvPr>
          <p:cNvSpPr/>
          <p:nvPr/>
        </p:nvSpPr>
        <p:spPr>
          <a:xfrm>
            <a:off x="8824056" y="51798"/>
            <a:ext cx="3012028" cy="2123658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Original Filter Context</a:t>
            </a:r>
          </a:p>
        </p:txBody>
      </p:sp>
    </p:spTree>
    <p:extLst>
      <p:ext uri="{BB962C8B-B14F-4D97-AF65-F5344CB8AC3E}">
        <p14:creationId xmlns:p14="http://schemas.microsoft.com/office/powerpoint/2010/main" val="33828579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E05ED-48B2-48A9-B2CD-491043097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98734B-B95E-4D7C-8878-86D4E5A15231}"/>
              </a:ext>
            </a:extLst>
          </p:cNvPr>
          <p:cNvSpPr/>
          <p:nvPr/>
        </p:nvSpPr>
        <p:spPr>
          <a:xfrm>
            <a:off x="266701" y="1944282"/>
            <a:ext cx="115189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Red Sales 2 = 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CALCULATE(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	SUM('Sales By Year'[Sales]),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	FILTER(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		VALUES('Sales By Year'[</a:t>
            </a:r>
            <a:r>
              <a:rPr lang="en-US" sz="40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]),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		'Sales By Year'[</a:t>
            </a:r>
            <a:r>
              <a:rPr lang="en-US" sz="40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] = "Red"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	)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4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90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E05ED-48B2-48A9-B2CD-491043097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Keep Filters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98734B-B95E-4D7C-8878-86D4E5A15231}"/>
              </a:ext>
            </a:extLst>
          </p:cNvPr>
          <p:cNvSpPr/>
          <p:nvPr/>
        </p:nvSpPr>
        <p:spPr>
          <a:xfrm>
            <a:off x="0" y="2625160"/>
            <a:ext cx="1226819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Red Sales 3 = 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CALCULATE(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   SUM('Sales By Year'[Sales]),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   KEEPFILTERS('Sales By Year'[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] = "Red")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62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E2979-5687-41A4-BE03-CA2E34FFE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6AA9A-8C2B-4618-9248-F4AEF01C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77887"/>
            <a:ext cx="10554574" cy="3636511"/>
          </a:xfrm>
        </p:spPr>
        <p:txBody>
          <a:bodyPr>
            <a:noAutofit/>
          </a:bodyPr>
          <a:lstStyle/>
          <a:p>
            <a:r>
              <a:rPr lang="en-GB" sz="4800" dirty="0"/>
              <a:t>Filter Context</a:t>
            </a:r>
          </a:p>
          <a:p>
            <a:r>
              <a:rPr lang="en-GB" sz="4800" dirty="0"/>
              <a:t>Row Context</a:t>
            </a:r>
          </a:p>
          <a:p>
            <a:r>
              <a:rPr lang="en-GB" sz="4800" dirty="0"/>
              <a:t>Calculate and Context Transition</a:t>
            </a:r>
          </a:p>
          <a:p>
            <a:r>
              <a:rPr lang="en-GB" sz="4800" dirty="0"/>
              <a:t>Calculate and Context Changes</a:t>
            </a:r>
          </a:p>
        </p:txBody>
      </p:sp>
    </p:spTree>
    <p:extLst>
      <p:ext uri="{BB962C8B-B14F-4D97-AF65-F5344CB8AC3E}">
        <p14:creationId xmlns:p14="http://schemas.microsoft.com/office/powerpoint/2010/main" val="236512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2839A1C-34CB-4C3C-8531-CA67525FD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FAC94EAF-F7F7-4727-AE69-A7036B4A5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FC7E44-4828-47E6-A083-C1E389988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815" y="1243837"/>
            <a:ext cx="3994015" cy="2294852"/>
          </a:xfrm>
          <a:effectLst/>
        </p:spPr>
        <p:txBody>
          <a:bodyPr anchor="ctr">
            <a:normAutofit/>
          </a:bodyPr>
          <a:lstStyle/>
          <a:p>
            <a:r>
              <a:rPr lang="en-US" sz="2800" dirty="0"/>
              <a:t>Barney Lawrence</a:t>
            </a:r>
          </a:p>
          <a:p>
            <a:pPr algn="ctr"/>
            <a:endParaRPr lang="en-US" sz="2800" dirty="0"/>
          </a:p>
          <a:p>
            <a:r>
              <a:rPr lang="en-US" sz="2800" dirty="0"/>
              <a:t>@</a:t>
            </a:r>
            <a:r>
              <a:rPr lang="en-US" sz="2800" dirty="0" err="1"/>
              <a:t>SQLBarney</a:t>
            </a:r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8617FD-A3DD-4B1B-A618-8B7F44A2DD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3136" y="2011396"/>
            <a:ext cx="5612039" cy="2750147"/>
          </a:xfrm>
          <a:effectLst/>
        </p:spPr>
        <p:txBody>
          <a:bodyPr anchor="ctr">
            <a:normAutofit/>
          </a:bodyPr>
          <a:lstStyle/>
          <a:p>
            <a:r>
              <a:rPr lang="en-US" sz="3600" dirty="0"/>
              <a:t>DAX Explained Through Dance, Memes and Dad Jokes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1BC4DA-F578-4D6B-9FEA-A4A49117FE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9000"/>
          </a:blip>
          <a:stretch>
            <a:fillRect/>
          </a:stretch>
        </p:blipFill>
        <p:spPr>
          <a:xfrm>
            <a:off x="430815" y="4588687"/>
            <a:ext cx="2066656" cy="20509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AFDEE5-C920-4627-A064-20C6054A542B}"/>
              </a:ext>
            </a:extLst>
          </p:cNvPr>
          <p:cNvSpPr/>
          <p:nvPr/>
        </p:nvSpPr>
        <p:spPr>
          <a:xfrm>
            <a:off x="4295555" y="6280253"/>
            <a:ext cx="75873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github.com/</a:t>
            </a:r>
            <a:r>
              <a:rPr lang="en-GB" sz="2000" dirty="0" err="1">
                <a:solidFill>
                  <a:schemeClr val="bg1"/>
                </a:solidFill>
              </a:rPr>
              <a:t>BarneyLawrence</a:t>
            </a:r>
            <a:r>
              <a:rPr lang="en-GB" sz="2000" dirty="0">
                <a:solidFill>
                  <a:schemeClr val="bg1"/>
                </a:solidFill>
              </a:rPr>
              <a:t>/Sessions-DAX-Through-Dance</a:t>
            </a:r>
          </a:p>
        </p:txBody>
      </p:sp>
    </p:spTree>
    <p:extLst>
      <p:ext uri="{BB962C8B-B14F-4D97-AF65-F5344CB8AC3E}">
        <p14:creationId xmlns:p14="http://schemas.microsoft.com/office/powerpoint/2010/main" val="2673500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EC6BD-DB31-4CD4-82AD-2128464B4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35534-B004-4B37-9D4D-9D6AAF261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35945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540E-2BC1-450D-9435-04BE7586B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Influencers</a:t>
            </a:r>
          </a:p>
        </p:txBody>
      </p:sp>
      <p:pic>
        <p:nvPicPr>
          <p:cNvPr id="14" name="Picture 13" descr="A close up of a plant&#10;&#10;Description automatically generated">
            <a:extLst>
              <a:ext uri="{FF2B5EF4-FFF2-40B4-BE49-F238E27FC236}">
                <a16:creationId xmlns:a16="http://schemas.microsoft.com/office/drawing/2014/main" id="{3869ED05-5D03-476B-BCBB-B2889CB79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61028" y="2386692"/>
            <a:ext cx="7561943" cy="425359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ABF239-1986-4F36-9BAA-5A2F39B3B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323166" y="2807538"/>
            <a:ext cx="5123667" cy="2882063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C5EF66-98AB-4A12-885F-58ED0E9E27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418897" y="5373730"/>
            <a:ext cx="1674132" cy="126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69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4063F-F81A-4903-8ADE-8D229F015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What?!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2E8B890-42A9-46D3-AE32-02C8E34243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0" t="5199" r="5909" b="12472"/>
          <a:stretch/>
        </p:blipFill>
        <p:spPr bwMode="auto">
          <a:xfrm>
            <a:off x="3804472" y="2179398"/>
            <a:ext cx="4150333" cy="4183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534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F68581-B4B9-489B-B97A-D0002C2D2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800225"/>
            <a:ext cx="4025900" cy="16287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Learning DAX</a:t>
            </a:r>
            <a:br>
              <a:rPr lang="en-US" sz="4400" dirty="0"/>
            </a:br>
            <a:r>
              <a:rPr lang="en-US" sz="4400" dirty="0"/>
              <a:t>Stage 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935F60-FE5F-4BC6-A7B3-EC4F408836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0472" y="1250448"/>
            <a:ext cx="6268062" cy="4183931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819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B30B9-E49A-474E-83CC-A14FC217C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Dax – Stage 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B862132-EF89-4B18-B110-1DED24EA47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010" y="2269879"/>
            <a:ext cx="6587253" cy="439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329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AC863968-9FCB-4AC2-AF70-BD700C3B0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28700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94A41C-9E13-40BB-A089-8BD950A81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07" y="166263"/>
            <a:ext cx="4789564" cy="141878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88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Shih-Tzu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1E03FB-DEF1-458A-96AD-D19572640A00}"/>
              </a:ext>
            </a:extLst>
          </p:cNvPr>
          <p:cNvSpPr/>
          <p:nvPr/>
        </p:nvSpPr>
        <p:spPr>
          <a:xfrm>
            <a:off x="9688181" y="6532018"/>
            <a:ext cx="23766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US" sz="1200" dirty="0">
                <a:solidFill>
                  <a:srgbClr val="767676"/>
                </a:solidFill>
                <a:latin typeface="-apple-system"/>
                <a:hlinkClick r:id="rId4"/>
              </a:rPr>
              <a:t>Edson Torres</a:t>
            </a:r>
            <a:r>
              <a:rPr lang="en-US" sz="120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US" sz="1200" dirty="0" err="1">
                <a:solidFill>
                  <a:srgbClr val="767676"/>
                </a:solidFill>
                <a:latin typeface="-apple-system"/>
                <a:hlinkClick r:id="rId5"/>
              </a:rPr>
              <a:t>Unsplash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23289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2F4A21B-80B9-40F1-8308-E0B7F0FE0B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3E96646-423E-4354-94C2-1A28227BF07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F051B7F-F45F-4FBB-974B-85B568B21B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621</Words>
  <Application>Microsoft Office PowerPoint</Application>
  <PresentationFormat>Widescreen</PresentationFormat>
  <Paragraphs>240</Paragraphs>
  <Slides>50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-apple-system</vt:lpstr>
      <vt:lpstr>Calibri</vt:lpstr>
      <vt:lpstr>Century Gothic</vt:lpstr>
      <vt:lpstr>Consolas</vt:lpstr>
      <vt:lpstr>Wingdings 2</vt:lpstr>
      <vt:lpstr>Quotable</vt:lpstr>
      <vt:lpstr>DAX Explained Through Dance, Memes and Dad Jokes</vt:lpstr>
      <vt:lpstr>About Me</vt:lpstr>
      <vt:lpstr>Dance</vt:lpstr>
      <vt:lpstr>Dad</vt:lpstr>
      <vt:lpstr>Memes</vt:lpstr>
      <vt:lpstr>What?!</vt:lpstr>
      <vt:lpstr>Learning DAX Stage 1</vt:lpstr>
      <vt:lpstr>Learning Dax – Stage 2</vt:lpstr>
      <vt:lpstr>Shih-Tzu</vt:lpstr>
      <vt:lpstr>Key Points</vt:lpstr>
      <vt:lpstr>A Simple Calculation</vt:lpstr>
      <vt:lpstr>Level 1</vt:lpstr>
      <vt:lpstr>Level 2</vt:lpstr>
      <vt:lpstr>Level 3</vt:lpstr>
      <vt:lpstr>Level 4</vt:lpstr>
      <vt:lpstr>Level 5</vt:lpstr>
      <vt:lpstr>Filter Context</vt:lpstr>
      <vt:lpstr>Example 1</vt:lpstr>
      <vt:lpstr>Example 1</vt:lpstr>
      <vt:lpstr>Introducing SUMX</vt:lpstr>
      <vt:lpstr>Row Context</vt:lpstr>
      <vt:lpstr>Dance 1</vt:lpstr>
      <vt:lpstr>Dance 1</vt:lpstr>
      <vt:lpstr>Dance 1</vt:lpstr>
      <vt:lpstr>Example 2</vt:lpstr>
      <vt:lpstr>Guess The Result</vt:lpstr>
      <vt:lpstr>The Answer</vt:lpstr>
      <vt:lpstr>An Explanation</vt:lpstr>
      <vt:lpstr>PowerPoint Presentation</vt:lpstr>
      <vt:lpstr>PowerPoint Presentation</vt:lpstr>
      <vt:lpstr>PowerPoint Presentation</vt:lpstr>
      <vt:lpstr>PowerPoint Presentation</vt:lpstr>
      <vt:lpstr>Example 2 - Fixed</vt:lpstr>
      <vt:lpstr>We’re all different!</vt:lpstr>
      <vt:lpstr>Example 2 – Part 2</vt:lpstr>
      <vt:lpstr>PowerPoint Presentation</vt:lpstr>
      <vt:lpstr>PowerPoint Presentation</vt:lpstr>
      <vt:lpstr>PowerPoint Presentation</vt:lpstr>
      <vt:lpstr>Calculate</vt:lpstr>
      <vt:lpstr>Calculate Example</vt:lpstr>
      <vt:lpstr>PowerPoint Presentation</vt:lpstr>
      <vt:lpstr>'Sales By Year'[Colour] = "Red"</vt:lpstr>
      <vt:lpstr>Calculate Expanded</vt:lpstr>
      <vt:lpstr>ALL</vt:lpstr>
      <vt:lpstr>PowerPoint Presentation</vt:lpstr>
      <vt:lpstr>Values</vt:lpstr>
      <vt:lpstr>Keep Filters</vt:lpstr>
      <vt:lpstr>Key Points</vt:lpstr>
      <vt:lpstr>DAX Explained Through Dance, Memes and Dad Jokes</vt:lpstr>
      <vt:lpstr>Key Influencers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2019-09-10T19:18:30Z</dcterms:created>
  <dcterms:modified xsi:type="dcterms:W3CDTF">2019-10-05T14:38:52Z</dcterms:modified>
</cp:coreProperties>
</file>